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9" r:id="rId5"/>
    <p:sldMasterId id="2147483710" r:id="rId6"/>
    <p:sldMasterId id="214748371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Lst>
  <p:sldSz cy="5143500" cx="9144000"/>
  <p:notesSz cx="6858000" cy="9144000"/>
  <p:embeddedFontLst>
    <p:embeddedFont>
      <p:font typeface="Poppins"/>
      <p:regular r:id="rId92"/>
      <p:bold r:id="rId93"/>
      <p:italic r:id="rId94"/>
      <p:boldItalic r:id="rId95"/>
    </p:embeddedFont>
    <p:embeddedFont>
      <p:font typeface="Poppins SemiBold"/>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48614F-BCC2-461D-AA3B-BAE4EDE674F1}">
  <a:tblStyle styleId="{D248614F-BCC2-461D-AA3B-BAE4EDE674F1}"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0F0F0"/>
          </a:solidFill>
        </a:fill>
      </a:tcStyle>
    </a:wholeTbl>
    <a:band1H>
      <a:tcTxStyle/>
      <a:tcStyle>
        <a:fill>
          <a:solidFill>
            <a:srgbClr val="E0E0E0"/>
          </a:solidFill>
        </a:fill>
      </a:tcStyle>
    </a:band1H>
    <a:band2H>
      <a:tcTxStyle/>
    </a:band2H>
    <a:band1V>
      <a:tcTxStyle/>
      <a:tcStyle>
        <a:fill>
          <a:solidFill>
            <a:srgbClr val="E0E0E0"/>
          </a:solidFill>
        </a:fill>
      </a:tcStyle>
    </a:band1V>
    <a:band2V>
      <a:tcTxStyle/>
    </a:band2V>
    <a:lastCol>
      <a:tcTxStyle b="on" i="off">
        <a:font>
          <a:latin typeface="Arial"/>
          <a:ea typeface="Arial"/>
          <a:cs typeface="Arial"/>
        </a:font>
        <a:schemeClr val="lt1"/>
      </a:tcTxStyle>
      <a:tcStyle>
        <a:fill>
          <a:solidFill>
            <a:schemeClr val="accent3"/>
          </a:solidFill>
        </a:fill>
      </a:tcStyle>
    </a:lastCol>
    <a:firstCol>
      <a:tcTxStyle b="on" i="off">
        <a:font>
          <a:latin typeface="Arial"/>
          <a:ea typeface="Arial"/>
          <a:cs typeface="Arial"/>
        </a:font>
        <a:schemeClr val="lt1"/>
      </a:tcTxStyle>
      <a:tcStyle>
        <a:fill>
          <a:solidFill>
            <a:schemeClr val="accent3"/>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 styleId="{C184A213-8D7E-443E-85B8-7CF45975B52D}"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F1E8"/>
          </a:solidFill>
        </a:fill>
      </a:tcStyle>
    </a:wholeTbl>
    <a:band1H>
      <a:tcTxStyle/>
      <a:tcStyle>
        <a:fill>
          <a:solidFill>
            <a:srgbClr val="D4E2CE"/>
          </a:solidFill>
        </a:fill>
      </a:tcStyle>
    </a:band1H>
    <a:band2H>
      <a:tcTxStyle/>
    </a:band2H>
    <a:band1V>
      <a:tcTxStyle/>
      <a:tcStyle>
        <a:fill>
          <a:solidFill>
            <a:srgbClr val="D4E2CE"/>
          </a:solidFill>
        </a:fill>
      </a:tcStyle>
    </a:band1V>
    <a:band2V>
      <a:tcTxStyle/>
    </a:band2V>
    <a:lastCol>
      <a:tcTxStyle b="on" i="off">
        <a:font>
          <a:latin typeface="Arial"/>
          <a:ea typeface="Arial"/>
          <a:cs typeface="Arial"/>
        </a:font>
        <a:schemeClr val="lt1"/>
      </a:tcTxStyle>
      <a:tcStyle>
        <a:fill>
          <a:solidFill>
            <a:schemeClr val="accent6"/>
          </a:solidFill>
        </a:fill>
      </a:tcStyle>
    </a:lastCol>
    <a:firstCol>
      <a:tcTxStyle b="on" i="off">
        <a:font>
          <a:latin typeface="Arial"/>
          <a:ea typeface="Arial"/>
          <a:cs typeface="Arial"/>
        </a:font>
        <a:schemeClr val="lt1"/>
      </a:tcTxStyle>
      <a:tcStyle>
        <a:fill>
          <a:solidFill>
            <a:schemeClr val="accent6"/>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6"/>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6"/>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Poppins-boldItalic.fntdata"/><Relationship Id="rId94" Type="http://schemas.openxmlformats.org/officeDocument/2006/relationships/font" Target="fonts/Poppins-italic.fntdata"/><Relationship Id="rId97" Type="http://schemas.openxmlformats.org/officeDocument/2006/relationships/font" Target="fonts/PoppinsSemiBold-bold.fntdata"/><Relationship Id="rId96" Type="http://schemas.openxmlformats.org/officeDocument/2006/relationships/font" Target="fonts/PoppinsSemiBold-regular.fntdata"/><Relationship Id="rId11" Type="http://schemas.openxmlformats.org/officeDocument/2006/relationships/slide" Target="slides/slide3.xml"/><Relationship Id="rId99" Type="http://schemas.openxmlformats.org/officeDocument/2006/relationships/font" Target="fonts/PoppinsSemiBold-boldItalic.fntdata"/><Relationship Id="rId10" Type="http://schemas.openxmlformats.org/officeDocument/2006/relationships/slide" Target="slides/slide2.xml"/><Relationship Id="rId98" Type="http://schemas.openxmlformats.org/officeDocument/2006/relationships/font" Target="fonts/PoppinsSemiBold-italic.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font" Target="fonts/Poppins-bold.fntdata"/><Relationship Id="rId92" Type="http://schemas.openxmlformats.org/officeDocument/2006/relationships/font" Target="fonts/Poppins-regular.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4fe09dd156_1_7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24fe09dd156_1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5cfd277378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25cfd277378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5cfd277378_0_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25cfd277378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5ca37d8e61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25ca37d8e6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5ca37d8e61_0_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25ca37d8e61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5ca37d8e61_0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25ca37d8e61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5ca37d8e61_0_3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g25ca37d8e61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5ca37d8e61_0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g25ca37d8e61_0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5ca37d8e61_0_5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g25ca37d8e61_0_5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5ca37d8e61_0_4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g25ca37d8e61_0_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5ca37d8e61_0_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g25ca37d8e61_0_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fe09dd156_1_9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24fe09dd156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5ca37d8e61_0_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25ca37d8e61_0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5440b4f854bc635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5440b4f854bc635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5cc80889ee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5cc80889ee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5cc80889ee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5cc80889ee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5cc80889ee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5cc80889ee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5cc80889ee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5cc80889ee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50074778e9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g250074778e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5cc5c80dae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g25cc5c80dae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5cc5c80dae_0_1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25cc5c80dae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5cc5c80dae_0_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g25cc5c80dae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4fe09dd156_1_25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24fe09dd156_1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5cc5c80dae_0_2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g25cc5c80dae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cc5c80dae_0_1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g25cc5c80dae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5cc5c80dae_0_2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25cc5c80dae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5cc5c80dae_0_2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25cc5c80dae_0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5cc5c80dae_0_2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g25cc5c80dae_0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5cc5c80dae_0_2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g25cc5c80dae_0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5cc5c80dae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5cc5c80dae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5cc5c80dae_0_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25cc5c80dae_0_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5ce09fb119_4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g25ce09fb119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5ce09fb119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5ce09fb119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5ce4b3dcd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5ce4b3dcd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5ce09fb119_4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g25ce09fb119_4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5ce09fb119_4_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g25ce09fb119_4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5ce09fb119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25ce09fb119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5ce09fb119_4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25ce09fb119_4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5ce09fb119_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5ce09fb119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5ce09fb119_4_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g25ce09fb119_4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5ce09fb119_4_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g25ce09fb119_4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5ce09fb119_4_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g25ce09fb119_4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5ce09fb119_4_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g25ce09fb119_4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ce09fb119_4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ce09fb119_4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4fe09dd156_1_12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24fe09dd156_1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5ce09fb119_4_1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g25ce09fb119_4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5ce09fb119_4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5ce09fb119_4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ce09fb119_4_1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g25ce09fb119_4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5ce09fb119_4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5ce09fb119_4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ce09fb119_4_1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g25ce09fb119_4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8e14846aff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g28e14846aff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8e14846aff_2_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g28e14846aff_2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8e14846aff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8e14846aff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8e14846aff_2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g28e14846aff_2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8e14846aff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8e14846aff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4fe09dd156_1_11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24fe09dd156_1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8e14846aff_2_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g28e14846aff_2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8e14846aff_2_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g28e14846aff_2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8e14846aff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28e14846aff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8e14846aff_2_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g28e14846aff_2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8e14846aff_2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g28e14846aff_2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8e14846aff_2_1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g28e14846aff_2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8e14846aff_2_1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g28e14846aff_2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28e14846aff_2_1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g28e14846aff_2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8e14846aff_2_1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g28e14846aff_2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8e14846aff_2_1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g28e14846aff_2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fe09dd156_1_14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24fe09dd156_1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5cc5c80dae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g25cc5c80da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250074778e9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5" name="Google Shape;1085;g250074778e9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24fe09dd156_1_88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g24fe09dd156_1_8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25d031c2784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g25d031c278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25ce09fb119_9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4" name="Google Shape;1194;g25ce09fb119_9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25ce09fb119_9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2" name="Google Shape;1202;g25ce09fb119_9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25ce09fb119_9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g25ce09fb119_9_9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5ce09fb119_9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g25ce09fb119_9_10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25ce09fb119_9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g25ce09fb119_9_1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25ce09fb119_9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g25ce09fb119_9_1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4fe09dd156_1_55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24fe09dd156_1_5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25ce09fb119_9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g25ce09fb119_9_1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25ce09fb119_9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g25ce09fb119_9_1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5ce09fb119_9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g25ce09fb119_9_1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25ce09fb119_9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g25ce09fb119_9_1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5cfd277378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25cfd27737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p:cSld name="1_Slide">
    <p:spTree>
      <p:nvGrpSpPr>
        <p:cNvPr id="57" name="Shape 57"/>
        <p:cNvGrpSpPr/>
        <p:nvPr/>
      </p:nvGrpSpPr>
      <p:grpSpPr>
        <a:xfrm>
          <a:off x="0" y="0"/>
          <a:ext cx="0" cy="0"/>
          <a:chOff x="0" y="0"/>
          <a:chExt cx="0" cy="0"/>
        </a:xfrm>
      </p:grpSpPr>
      <p:sp>
        <p:nvSpPr>
          <p:cNvPr id="58" name="Google Shape;58;p15"/>
          <p:cNvSpPr/>
          <p:nvPr>
            <p:ph idx="2" type="pic"/>
          </p:nvPr>
        </p:nvSpPr>
        <p:spPr>
          <a:xfrm>
            <a:off x="5960869" y="582456"/>
            <a:ext cx="1836272" cy="3978589"/>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lide">
  <p:cSld name="2_Slide">
    <p:spTree>
      <p:nvGrpSpPr>
        <p:cNvPr id="59" name="Shape 59"/>
        <p:cNvGrpSpPr/>
        <p:nvPr/>
      </p:nvGrpSpPr>
      <p:grpSpPr>
        <a:xfrm>
          <a:off x="0" y="0"/>
          <a:ext cx="0" cy="0"/>
          <a:chOff x="0" y="0"/>
          <a:chExt cx="0" cy="0"/>
        </a:xfrm>
      </p:grpSpPr>
      <p:sp>
        <p:nvSpPr>
          <p:cNvPr id="60" name="Google Shape;60;p16"/>
          <p:cNvSpPr/>
          <p:nvPr>
            <p:ph idx="2" type="pic"/>
          </p:nvPr>
        </p:nvSpPr>
        <p:spPr>
          <a:xfrm>
            <a:off x="922593" y="535230"/>
            <a:ext cx="1872121" cy="4056260"/>
          </a:xfrm>
          <a:prstGeom prst="rect">
            <a:avLst/>
          </a:prstGeom>
          <a:noFill/>
          <a:ln>
            <a:noFill/>
          </a:ln>
        </p:spPr>
      </p:sp>
      <p:sp>
        <p:nvSpPr>
          <p:cNvPr id="61" name="Google Shape;61;p16"/>
          <p:cNvSpPr/>
          <p:nvPr>
            <p:ph idx="3" type="pic"/>
          </p:nvPr>
        </p:nvSpPr>
        <p:spPr>
          <a:xfrm>
            <a:off x="2219031" y="2115916"/>
            <a:ext cx="1151366" cy="249462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lide">
  <p:cSld name="3_Slide">
    <p:spTree>
      <p:nvGrpSpPr>
        <p:cNvPr id="62" name="Shape 62"/>
        <p:cNvGrpSpPr/>
        <p:nvPr/>
      </p:nvGrpSpPr>
      <p:grpSpPr>
        <a:xfrm>
          <a:off x="0" y="0"/>
          <a:ext cx="0" cy="0"/>
          <a:chOff x="0" y="0"/>
          <a:chExt cx="0" cy="0"/>
        </a:xfrm>
      </p:grpSpPr>
      <p:sp>
        <p:nvSpPr>
          <p:cNvPr id="63" name="Google Shape;63;p17"/>
          <p:cNvSpPr/>
          <p:nvPr>
            <p:ph idx="2" type="pic"/>
          </p:nvPr>
        </p:nvSpPr>
        <p:spPr>
          <a:xfrm>
            <a:off x="5729467" y="878718"/>
            <a:ext cx="1562798" cy="3386062"/>
          </a:xfrm>
          <a:prstGeom prst="rect">
            <a:avLst/>
          </a:prstGeom>
          <a:noFill/>
          <a:ln>
            <a:noFill/>
          </a:ln>
        </p:spPr>
      </p:sp>
      <p:sp>
        <p:nvSpPr>
          <p:cNvPr id="64" name="Google Shape;64;p17"/>
          <p:cNvSpPr/>
          <p:nvPr>
            <p:ph idx="3" type="pic"/>
          </p:nvPr>
        </p:nvSpPr>
        <p:spPr>
          <a:xfrm rot="-900000">
            <a:off x="6944850" y="1630864"/>
            <a:ext cx="1208885" cy="261925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lide">
  <p:cSld name="4_Slide">
    <p:spTree>
      <p:nvGrpSpPr>
        <p:cNvPr id="65" name="Shape 65"/>
        <p:cNvGrpSpPr/>
        <p:nvPr/>
      </p:nvGrpSpPr>
      <p:grpSpPr>
        <a:xfrm>
          <a:off x="0" y="0"/>
          <a:ext cx="0" cy="0"/>
          <a:chOff x="0" y="0"/>
          <a:chExt cx="0" cy="0"/>
        </a:xfrm>
      </p:grpSpPr>
      <p:sp>
        <p:nvSpPr>
          <p:cNvPr id="66" name="Google Shape;66;p18"/>
          <p:cNvSpPr/>
          <p:nvPr>
            <p:ph idx="2" type="pic"/>
          </p:nvPr>
        </p:nvSpPr>
        <p:spPr>
          <a:xfrm>
            <a:off x="955766" y="1266057"/>
            <a:ext cx="1305294" cy="2828137"/>
          </a:xfrm>
          <a:prstGeom prst="rect">
            <a:avLst/>
          </a:prstGeom>
          <a:noFill/>
          <a:ln>
            <a:noFill/>
          </a:ln>
        </p:spPr>
      </p:sp>
      <p:sp>
        <p:nvSpPr>
          <p:cNvPr id="67" name="Google Shape;67;p18"/>
          <p:cNvSpPr/>
          <p:nvPr>
            <p:ph idx="3" type="pic"/>
          </p:nvPr>
        </p:nvSpPr>
        <p:spPr>
          <a:xfrm>
            <a:off x="2130065" y="1049305"/>
            <a:ext cx="1504087" cy="3258854"/>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lide">
  <p:cSld name="5_Slide">
    <p:spTree>
      <p:nvGrpSpPr>
        <p:cNvPr id="68" name="Shape 68"/>
        <p:cNvGrpSpPr/>
        <p:nvPr/>
      </p:nvGrpSpPr>
      <p:grpSpPr>
        <a:xfrm>
          <a:off x="0" y="0"/>
          <a:ext cx="0" cy="0"/>
          <a:chOff x="0" y="0"/>
          <a:chExt cx="0" cy="0"/>
        </a:xfrm>
      </p:grpSpPr>
      <p:sp>
        <p:nvSpPr>
          <p:cNvPr id="69" name="Google Shape;69;p19"/>
          <p:cNvSpPr/>
          <p:nvPr>
            <p:ph idx="2" type="pic"/>
          </p:nvPr>
        </p:nvSpPr>
        <p:spPr>
          <a:xfrm>
            <a:off x="6229991" y="695642"/>
            <a:ext cx="1513869" cy="3280049"/>
          </a:xfrm>
          <a:prstGeom prst="rect">
            <a:avLst/>
          </a:prstGeom>
          <a:noFill/>
          <a:ln>
            <a:noFill/>
          </a:ln>
        </p:spPr>
      </p:sp>
      <p:sp>
        <p:nvSpPr>
          <p:cNvPr id="70" name="Google Shape;70;p19"/>
          <p:cNvSpPr/>
          <p:nvPr>
            <p:ph idx="3" type="pic"/>
          </p:nvPr>
        </p:nvSpPr>
        <p:spPr>
          <a:xfrm rot="-900000">
            <a:off x="5559651" y="1394561"/>
            <a:ext cx="1261721" cy="2733727"/>
          </a:xfrm>
          <a:prstGeom prst="rect">
            <a:avLst/>
          </a:prstGeom>
          <a:noFill/>
          <a:ln>
            <a:noFill/>
          </a:ln>
        </p:spPr>
      </p:sp>
      <p:sp>
        <p:nvSpPr>
          <p:cNvPr id="71" name="Google Shape;71;p19"/>
          <p:cNvSpPr/>
          <p:nvPr>
            <p:ph idx="4" type="pic"/>
          </p:nvPr>
        </p:nvSpPr>
        <p:spPr>
          <a:xfrm rot="900000">
            <a:off x="7056802" y="1394561"/>
            <a:ext cx="1261721" cy="2733728"/>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Slide">
  <p:cSld name="6_Slide">
    <p:spTree>
      <p:nvGrpSpPr>
        <p:cNvPr id="72" name="Shape 72"/>
        <p:cNvGrpSpPr/>
        <p:nvPr/>
      </p:nvGrpSpPr>
      <p:grpSpPr>
        <a:xfrm>
          <a:off x="0" y="0"/>
          <a:ext cx="0" cy="0"/>
          <a:chOff x="0" y="0"/>
          <a:chExt cx="0" cy="0"/>
        </a:xfrm>
      </p:grpSpPr>
      <p:sp>
        <p:nvSpPr>
          <p:cNvPr id="73" name="Google Shape;73;p20"/>
          <p:cNvSpPr/>
          <p:nvPr>
            <p:ph idx="2" type="pic"/>
          </p:nvPr>
        </p:nvSpPr>
        <p:spPr>
          <a:xfrm>
            <a:off x="1619175" y="589261"/>
            <a:ext cx="2705248" cy="5861368"/>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Slide">
  <p:cSld name="7_Slide">
    <p:spTree>
      <p:nvGrpSpPr>
        <p:cNvPr id="74" name="Shape 74"/>
        <p:cNvGrpSpPr/>
        <p:nvPr/>
      </p:nvGrpSpPr>
      <p:grpSpPr>
        <a:xfrm>
          <a:off x="0" y="0"/>
          <a:ext cx="0" cy="0"/>
          <a:chOff x="0" y="0"/>
          <a:chExt cx="0" cy="0"/>
        </a:xfrm>
      </p:grpSpPr>
      <p:sp>
        <p:nvSpPr>
          <p:cNvPr id="75" name="Google Shape;75;p21"/>
          <p:cNvSpPr/>
          <p:nvPr>
            <p:ph idx="2" type="pic"/>
          </p:nvPr>
        </p:nvSpPr>
        <p:spPr>
          <a:xfrm>
            <a:off x="6194297" y="812347"/>
            <a:ext cx="1624064" cy="3518804"/>
          </a:xfrm>
          <a:prstGeom prst="rect">
            <a:avLst/>
          </a:prstGeom>
          <a:noFill/>
          <a:ln>
            <a:noFill/>
          </a:ln>
        </p:spPr>
      </p:sp>
      <p:sp>
        <p:nvSpPr>
          <p:cNvPr id="76" name="Google Shape;76;p21"/>
          <p:cNvSpPr/>
          <p:nvPr>
            <p:ph idx="3" type="pic"/>
          </p:nvPr>
        </p:nvSpPr>
        <p:spPr>
          <a:xfrm>
            <a:off x="5479385" y="1174365"/>
            <a:ext cx="1289894" cy="2794767"/>
          </a:xfrm>
          <a:prstGeom prst="rect">
            <a:avLst/>
          </a:prstGeom>
          <a:noFill/>
          <a:ln>
            <a:noFill/>
          </a:ln>
        </p:spPr>
      </p:sp>
      <p:sp>
        <p:nvSpPr>
          <p:cNvPr id="77" name="Google Shape;77;p21"/>
          <p:cNvSpPr/>
          <p:nvPr>
            <p:ph idx="4" type="pic"/>
          </p:nvPr>
        </p:nvSpPr>
        <p:spPr>
          <a:xfrm>
            <a:off x="7443063" y="1455422"/>
            <a:ext cx="1030456" cy="2232654"/>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Slide">
  <p:cSld name="8_Slide">
    <p:spTree>
      <p:nvGrpSpPr>
        <p:cNvPr id="78" name="Shape 78"/>
        <p:cNvGrpSpPr/>
        <p:nvPr/>
      </p:nvGrpSpPr>
      <p:grpSpPr>
        <a:xfrm>
          <a:off x="0" y="0"/>
          <a:ext cx="0" cy="0"/>
          <a:chOff x="0" y="0"/>
          <a:chExt cx="0" cy="0"/>
        </a:xfrm>
      </p:grpSpPr>
      <p:sp>
        <p:nvSpPr>
          <p:cNvPr id="79" name="Google Shape;79;p22"/>
          <p:cNvSpPr/>
          <p:nvPr>
            <p:ph idx="2" type="pic"/>
          </p:nvPr>
        </p:nvSpPr>
        <p:spPr>
          <a:xfrm>
            <a:off x="2001803" y="658220"/>
            <a:ext cx="1766336" cy="3827059"/>
          </a:xfrm>
          <a:prstGeom prst="rect">
            <a:avLst/>
          </a:prstGeom>
          <a:noFill/>
          <a:ln>
            <a:noFill/>
          </a:ln>
        </p:spPr>
      </p:sp>
      <p:sp>
        <p:nvSpPr>
          <p:cNvPr id="80" name="Google Shape;80;p22"/>
          <p:cNvSpPr/>
          <p:nvPr>
            <p:ph idx="3" type="pic"/>
          </p:nvPr>
        </p:nvSpPr>
        <p:spPr>
          <a:xfrm>
            <a:off x="498119" y="658220"/>
            <a:ext cx="1766336" cy="3827059"/>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Slide">
  <p:cSld name="9_Slide">
    <p:spTree>
      <p:nvGrpSpPr>
        <p:cNvPr id="81" name="Shape 81"/>
        <p:cNvGrpSpPr/>
        <p:nvPr/>
      </p:nvGrpSpPr>
      <p:grpSpPr>
        <a:xfrm>
          <a:off x="0" y="0"/>
          <a:ext cx="0" cy="0"/>
          <a:chOff x="0" y="0"/>
          <a:chExt cx="0" cy="0"/>
        </a:xfrm>
      </p:grpSpPr>
      <p:sp>
        <p:nvSpPr>
          <p:cNvPr id="82" name="Google Shape;82;p23"/>
          <p:cNvSpPr/>
          <p:nvPr>
            <p:ph idx="2" type="pic"/>
          </p:nvPr>
        </p:nvSpPr>
        <p:spPr>
          <a:xfrm>
            <a:off x="6821521" y="658221"/>
            <a:ext cx="1766336" cy="3827059"/>
          </a:xfrm>
          <a:prstGeom prst="rect">
            <a:avLst/>
          </a:prstGeom>
          <a:noFill/>
          <a:ln>
            <a:noFill/>
          </a:ln>
        </p:spPr>
      </p:sp>
      <p:sp>
        <p:nvSpPr>
          <p:cNvPr id="83" name="Google Shape;83;p23"/>
          <p:cNvSpPr/>
          <p:nvPr>
            <p:ph idx="3" type="pic"/>
          </p:nvPr>
        </p:nvSpPr>
        <p:spPr>
          <a:xfrm rot="-900000">
            <a:off x="5691919" y="1169254"/>
            <a:ext cx="1563696" cy="3388007"/>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lide">
  <p:cSld name="10_Slide">
    <p:spTree>
      <p:nvGrpSpPr>
        <p:cNvPr id="84" name="Shape 84"/>
        <p:cNvGrpSpPr/>
        <p:nvPr/>
      </p:nvGrpSpPr>
      <p:grpSpPr>
        <a:xfrm>
          <a:off x="0" y="0"/>
          <a:ext cx="0" cy="0"/>
          <a:chOff x="0" y="0"/>
          <a:chExt cx="0" cy="0"/>
        </a:xfrm>
      </p:grpSpPr>
      <p:sp>
        <p:nvSpPr>
          <p:cNvPr id="85" name="Google Shape;85;p24"/>
          <p:cNvSpPr/>
          <p:nvPr>
            <p:ph idx="2" type="pic"/>
          </p:nvPr>
        </p:nvSpPr>
        <p:spPr>
          <a:xfrm>
            <a:off x="1630228" y="1859671"/>
            <a:ext cx="762469" cy="762469"/>
          </a:xfrm>
          <a:prstGeom prst="roundRect">
            <a:avLst>
              <a:gd fmla="val 50000" name="adj"/>
            </a:avLst>
          </a:prstGeom>
          <a:noFill/>
          <a:ln>
            <a:noFill/>
          </a:ln>
        </p:spPr>
      </p:sp>
      <p:sp>
        <p:nvSpPr>
          <p:cNvPr id="86" name="Google Shape;86;p24"/>
          <p:cNvSpPr/>
          <p:nvPr>
            <p:ph idx="3" type="pic"/>
          </p:nvPr>
        </p:nvSpPr>
        <p:spPr>
          <a:xfrm>
            <a:off x="4189856" y="1859671"/>
            <a:ext cx="762468" cy="762469"/>
          </a:xfrm>
          <a:prstGeom prst="roundRect">
            <a:avLst>
              <a:gd fmla="val 50000" name="adj"/>
            </a:avLst>
          </a:prstGeom>
          <a:noFill/>
          <a:ln>
            <a:noFill/>
          </a:ln>
        </p:spPr>
      </p:sp>
      <p:sp>
        <p:nvSpPr>
          <p:cNvPr id="87" name="Google Shape;87;p24"/>
          <p:cNvSpPr/>
          <p:nvPr>
            <p:ph idx="4" type="pic"/>
          </p:nvPr>
        </p:nvSpPr>
        <p:spPr>
          <a:xfrm>
            <a:off x="6752213" y="1859671"/>
            <a:ext cx="762468" cy="762469"/>
          </a:xfrm>
          <a:prstGeom prst="roundRect">
            <a:avLst>
              <a:gd fmla="val 50000" name="adj"/>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Slide">
  <p:cSld name="11_Slide">
    <p:spTree>
      <p:nvGrpSpPr>
        <p:cNvPr id="88" name="Shape 88"/>
        <p:cNvGrpSpPr/>
        <p:nvPr/>
      </p:nvGrpSpPr>
      <p:grpSpPr>
        <a:xfrm>
          <a:off x="0" y="0"/>
          <a:ext cx="0" cy="0"/>
          <a:chOff x="0" y="0"/>
          <a:chExt cx="0" cy="0"/>
        </a:xfrm>
      </p:grpSpPr>
      <p:sp>
        <p:nvSpPr>
          <p:cNvPr id="89" name="Google Shape;89;p25"/>
          <p:cNvSpPr/>
          <p:nvPr>
            <p:ph idx="2" type="pic"/>
          </p:nvPr>
        </p:nvSpPr>
        <p:spPr>
          <a:xfrm>
            <a:off x="1085619" y="3987732"/>
            <a:ext cx="477367" cy="477367"/>
          </a:xfrm>
          <a:prstGeom prst="roundRect">
            <a:avLst>
              <a:gd fmla="val 50000" name="adj"/>
            </a:avLst>
          </a:prstGeom>
          <a:noFill/>
          <a:ln>
            <a:noFill/>
          </a:ln>
        </p:spPr>
      </p:sp>
      <p:sp>
        <p:nvSpPr>
          <p:cNvPr id="90" name="Google Shape;90;p25"/>
          <p:cNvSpPr/>
          <p:nvPr>
            <p:ph idx="3" type="pic"/>
          </p:nvPr>
        </p:nvSpPr>
        <p:spPr>
          <a:xfrm>
            <a:off x="4725245" y="3987732"/>
            <a:ext cx="477367" cy="477367"/>
          </a:xfrm>
          <a:prstGeom prst="roundRect">
            <a:avLst>
              <a:gd fmla="val 50000" name="adj"/>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lide">
  <p:cSld name="12_Slide">
    <p:spTree>
      <p:nvGrpSpPr>
        <p:cNvPr id="91" name="Shape 91"/>
        <p:cNvGrpSpPr/>
        <p:nvPr/>
      </p:nvGrpSpPr>
      <p:grpSpPr>
        <a:xfrm>
          <a:off x="0" y="0"/>
          <a:ext cx="0" cy="0"/>
          <a:chOff x="0" y="0"/>
          <a:chExt cx="0" cy="0"/>
        </a:xfrm>
      </p:grpSpPr>
      <p:sp>
        <p:nvSpPr>
          <p:cNvPr id="92" name="Google Shape;92;p26"/>
          <p:cNvSpPr/>
          <p:nvPr>
            <p:ph idx="2" type="pic"/>
          </p:nvPr>
        </p:nvSpPr>
        <p:spPr>
          <a:xfrm>
            <a:off x="3211718" y="1390792"/>
            <a:ext cx="818021" cy="818021"/>
          </a:xfrm>
          <a:prstGeom prst="roundRect">
            <a:avLst>
              <a:gd fmla="val 50000" name="adj"/>
            </a:avLst>
          </a:prstGeom>
          <a:noFill/>
          <a:ln>
            <a:noFill/>
          </a:ln>
        </p:spPr>
      </p:sp>
      <p:sp>
        <p:nvSpPr>
          <p:cNvPr id="93" name="Google Shape;93;p26"/>
          <p:cNvSpPr/>
          <p:nvPr>
            <p:ph idx="3" type="pic"/>
          </p:nvPr>
        </p:nvSpPr>
        <p:spPr>
          <a:xfrm>
            <a:off x="1036331" y="1390792"/>
            <a:ext cx="818021" cy="818021"/>
          </a:xfrm>
          <a:prstGeom prst="roundRect">
            <a:avLst>
              <a:gd fmla="val 50000" name="adj"/>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Slide">
  <p:cSld name="13_Slide">
    <p:spTree>
      <p:nvGrpSpPr>
        <p:cNvPr id="94" name="Shape 94"/>
        <p:cNvGrpSpPr/>
        <p:nvPr/>
      </p:nvGrpSpPr>
      <p:grpSpPr>
        <a:xfrm>
          <a:off x="0" y="0"/>
          <a:ext cx="0" cy="0"/>
          <a:chOff x="0" y="0"/>
          <a:chExt cx="0" cy="0"/>
        </a:xfrm>
      </p:grpSpPr>
      <p:sp>
        <p:nvSpPr>
          <p:cNvPr id="95" name="Google Shape;95;p27"/>
          <p:cNvSpPr/>
          <p:nvPr>
            <p:ph idx="2" type="pic"/>
          </p:nvPr>
        </p:nvSpPr>
        <p:spPr>
          <a:xfrm>
            <a:off x="6233249" y="322583"/>
            <a:ext cx="2076154" cy="4498331"/>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Slide">
  <p:cSld name="14_Slide">
    <p:spTree>
      <p:nvGrpSpPr>
        <p:cNvPr id="96" name="Shape 96"/>
        <p:cNvGrpSpPr/>
        <p:nvPr/>
      </p:nvGrpSpPr>
      <p:grpSpPr>
        <a:xfrm>
          <a:off x="0" y="0"/>
          <a:ext cx="0" cy="0"/>
          <a:chOff x="0" y="0"/>
          <a:chExt cx="0" cy="0"/>
        </a:xfrm>
      </p:grpSpPr>
      <p:sp>
        <p:nvSpPr>
          <p:cNvPr id="97" name="Google Shape;97;p28"/>
          <p:cNvSpPr/>
          <p:nvPr>
            <p:ph idx="2" type="pic"/>
          </p:nvPr>
        </p:nvSpPr>
        <p:spPr>
          <a:xfrm>
            <a:off x="1094351" y="633617"/>
            <a:ext cx="1789046" cy="3876264"/>
          </a:xfrm>
          <a:prstGeom prst="rect">
            <a:avLst/>
          </a:prstGeom>
          <a:noFill/>
          <a:ln>
            <a:noFill/>
          </a:ln>
        </p:spPr>
      </p:sp>
      <p:sp>
        <p:nvSpPr>
          <p:cNvPr id="98" name="Google Shape;98;p28"/>
          <p:cNvSpPr/>
          <p:nvPr>
            <p:ph idx="3" type="pic"/>
          </p:nvPr>
        </p:nvSpPr>
        <p:spPr>
          <a:xfrm rot="900000">
            <a:off x="2327726" y="1570225"/>
            <a:ext cx="1419629" cy="307586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Slide">
  <p:cSld name="15_Slide">
    <p:spTree>
      <p:nvGrpSpPr>
        <p:cNvPr id="99" name="Shape 99"/>
        <p:cNvGrpSpPr/>
        <p:nvPr/>
      </p:nvGrpSpPr>
      <p:grpSpPr>
        <a:xfrm>
          <a:off x="0" y="0"/>
          <a:ext cx="0" cy="0"/>
          <a:chOff x="0" y="0"/>
          <a:chExt cx="0" cy="0"/>
        </a:xfrm>
      </p:grpSpPr>
      <p:sp>
        <p:nvSpPr>
          <p:cNvPr id="100" name="Google Shape;100;p29"/>
          <p:cNvSpPr/>
          <p:nvPr>
            <p:ph idx="2" type="pic"/>
          </p:nvPr>
        </p:nvSpPr>
        <p:spPr>
          <a:xfrm>
            <a:off x="1542703" y="545662"/>
            <a:ext cx="1870235" cy="4052173"/>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Slide">
  <p:cSld name="16_Slide">
    <p:spTree>
      <p:nvGrpSpPr>
        <p:cNvPr id="101" name="Shape 101"/>
        <p:cNvGrpSpPr/>
        <p:nvPr/>
      </p:nvGrpSpPr>
      <p:grpSpPr>
        <a:xfrm>
          <a:off x="0" y="0"/>
          <a:ext cx="0" cy="0"/>
          <a:chOff x="0" y="0"/>
          <a:chExt cx="0" cy="0"/>
        </a:xfrm>
      </p:grpSpPr>
      <p:sp>
        <p:nvSpPr>
          <p:cNvPr id="102" name="Google Shape;102;p30"/>
          <p:cNvSpPr/>
          <p:nvPr>
            <p:ph idx="2" type="pic"/>
          </p:nvPr>
        </p:nvSpPr>
        <p:spPr>
          <a:xfrm rot="-5400000">
            <a:off x="8007487" y="-1635558"/>
            <a:ext cx="3883672" cy="8414616"/>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Slide">
  <p:cSld name="17_Slide">
    <p:spTree>
      <p:nvGrpSpPr>
        <p:cNvPr id="103" name="Shape 103"/>
        <p:cNvGrpSpPr/>
        <p:nvPr/>
      </p:nvGrpSpPr>
      <p:grpSpPr>
        <a:xfrm>
          <a:off x="0" y="0"/>
          <a:ext cx="0" cy="0"/>
          <a:chOff x="0" y="0"/>
          <a:chExt cx="0" cy="0"/>
        </a:xfrm>
      </p:grpSpPr>
      <p:sp>
        <p:nvSpPr>
          <p:cNvPr id="104" name="Google Shape;104;p31"/>
          <p:cNvSpPr/>
          <p:nvPr>
            <p:ph idx="2" type="pic"/>
          </p:nvPr>
        </p:nvSpPr>
        <p:spPr>
          <a:xfrm>
            <a:off x="973723" y="574402"/>
            <a:ext cx="1843705" cy="3994692"/>
          </a:xfrm>
          <a:prstGeom prst="rect">
            <a:avLst/>
          </a:prstGeom>
          <a:noFill/>
          <a:ln>
            <a:noFill/>
          </a:ln>
        </p:spPr>
      </p:sp>
      <p:sp>
        <p:nvSpPr>
          <p:cNvPr id="105" name="Google Shape;105;p31"/>
          <p:cNvSpPr/>
          <p:nvPr>
            <p:ph idx="3" type="pic"/>
          </p:nvPr>
        </p:nvSpPr>
        <p:spPr>
          <a:xfrm>
            <a:off x="2171902" y="1102578"/>
            <a:ext cx="1608764" cy="3485653"/>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Slide">
  <p:cSld name="18_Slide">
    <p:spTree>
      <p:nvGrpSpPr>
        <p:cNvPr id="106" name="Shape 106"/>
        <p:cNvGrpSpPr/>
        <p:nvPr/>
      </p:nvGrpSpPr>
      <p:grpSpPr>
        <a:xfrm>
          <a:off x="0" y="0"/>
          <a:ext cx="0" cy="0"/>
          <a:chOff x="0" y="0"/>
          <a:chExt cx="0" cy="0"/>
        </a:xfrm>
      </p:grpSpPr>
      <p:sp>
        <p:nvSpPr>
          <p:cNvPr id="107" name="Google Shape;107;p32"/>
          <p:cNvSpPr/>
          <p:nvPr>
            <p:ph idx="2" type="pic"/>
          </p:nvPr>
        </p:nvSpPr>
        <p:spPr>
          <a:xfrm>
            <a:off x="5571846" y="574401"/>
            <a:ext cx="1843706" cy="3994693"/>
          </a:xfrm>
          <a:prstGeom prst="rect">
            <a:avLst/>
          </a:prstGeom>
          <a:noFill/>
          <a:ln>
            <a:noFill/>
          </a:ln>
        </p:spPr>
      </p:sp>
      <p:sp>
        <p:nvSpPr>
          <p:cNvPr id="108" name="Google Shape;108;p32"/>
          <p:cNvSpPr/>
          <p:nvPr>
            <p:ph idx="3" type="pic"/>
          </p:nvPr>
        </p:nvSpPr>
        <p:spPr>
          <a:xfrm>
            <a:off x="6652554" y="574401"/>
            <a:ext cx="1843706" cy="3994693"/>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Slide">
  <p:cSld name="19_Slide">
    <p:spTree>
      <p:nvGrpSpPr>
        <p:cNvPr id="109" name="Shape 109"/>
        <p:cNvGrpSpPr/>
        <p:nvPr/>
      </p:nvGrpSpPr>
      <p:grpSpPr>
        <a:xfrm>
          <a:off x="0" y="0"/>
          <a:ext cx="0" cy="0"/>
          <a:chOff x="0" y="0"/>
          <a:chExt cx="0" cy="0"/>
        </a:xfrm>
      </p:grpSpPr>
      <p:sp>
        <p:nvSpPr>
          <p:cNvPr id="110" name="Google Shape;110;p33"/>
          <p:cNvSpPr/>
          <p:nvPr>
            <p:ph idx="2" type="pic"/>
          </p:nvPr>
        </p:nvSpPr>
        <p:spPr>
          <a:xfrm>
            <a:off x="792864" y="1058834"/>
            <a:ext cx="1720092" cy="3726863"/>
          </a:xfrm>
          <a:prstGeom prst="rect">
            <a:avLst/>
          </a:prstGeom>
          <a:noFill/>
          <a:ln>
            <a:noFill/>
          </a:ln>
        </p:spPr>
      </p:sp>
      <p:sp>
        <p:nvSpPr>
          <p:cNvPr id="111" name="Google Shape;111;p33"/>
          <p:cNvSpPr/>
          <p:nvPr>
            <p:ph idx="3" type="pic"/>
          </p:nvPr>
        </p:nvSpPr>
        <p:spPr>
          <a:xfrm rot="900000">
            <a:off x="1323697" y="574403"/>
            <a:ext cx="1843706" cy="3994693"/>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Slide">
  <p:cSld name="20_Slide">
    <p:spTree>
      <p:nvGrpSpPr>
        <p:cNvPr id="112" name="Shape 112"/>
        <p:cNvGrpSpPr/>
        <p:nvPr/>
      </p:nvGrpSpPr>
      <p:grpSpPr>
        <a:xfrm>
          <a:off x="0" y="0"/>
          <a:ext cx="0" cy="0"/>
          <a:chOff x="0" y="0"/>
          <a:chExt cx="0" cy="0"/>
        </a:xfrm>
      </p:grpSpPr>
      <p:sp>
        <p:nvSpPr>
          <p:cNvPr id="113" name="Google Shape;113;p34"/>
          <p:cNvSpPr/>
          <p:nvPr>
            <p:ph idx="2" type="pic"/>
          </p:nvPr>
        </p:nvSpPr>
        <p:spPr>
          <a:xfrm>
            <a:off x="6208725" y="627782"/>
            <a:ext cx="1729817" cy="3747933"/>
          </a:xfrm>
          <a:prstGeom prst="rect">
            <a:avLst/>
          </a:prstGeom>
          <a:noFill/>
          <a:ln>
            <a:noFill/>
          </a:ln>
        </p:spPr>
      </p:sp>
      <p:sp>
        <p:nvSpPr>
          <p:cNvPr id="114" name="Google Shape;114;p34"/>
          <p:cNvSpPr/>
          <p:nvPr>
            <p:ph idx="3" type="pic"/>
          </p:nvPr>
        </p:nvSpPr>
        <p:spPr>
          <a:xfrm rot="-900000">
            <a:off x="5712846" y="1381661"/>
            <a:ext cx="1328291" cy="2877961"/>
          </a:xfrm>
          <a:prstGeom prst="rect">
            <a:avLst/>
          </a:prstGeom>
          <a:noFill/>
          <a:ln>
            <a:noFill/>
          </a:ln>
        </p:spPr>
      </p:sp>
      <p:sp>
        <p:nvSpPr>
          <p:cNvPr id="115" name="Google Shape;115;p34"/>
          <p:cNvSpPr/>
          <p:nvPr>
            <p:ph idx="4" type="pic"/>
          </p:nvPr>
        </p:nvSpPr>
        <p:spPr>
          <a:xfrm rot="900000">
            <a:off x="7106130" y="1381661"/>
            <a:ext cx="1328290" cy="2877961"/>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Slide">
  <p:cSld name="21_Slide">
    <p:spTree>
      <p:nvGrpSpPr>
        <p:cNvPr id="116" name="Shape 116"/>
        <p:cNvGrpSpPr/>
        <p:nvPr/>
      </p:nvGrpSpPr>
      <p:grpSpPr>
        <a:xfrm>
          <a:off x="0" y="0"/>
          <a:ext cx="0" cy="0"/>
          <a:chOff x="0" y="0"/>
          <a:chExt cx="0" cy="0"/>
        </a:xfrm>
      </p:grpSpPr>
      <p:sp>
        <p:nvSpPr>
          <p:cNvPr id="117" name="Google Shape;117;p35"/>
          <p:cNvSpPr/>
          <p:nvPr>
            <p:ph idx="2" type="pic"/>
          </p:nvPr>
        </p:nvSpPr>
        <p:spPr>
          <a:xfrm>
            <a:off x="2232252" y="697783"/>
            <a:ext cx="1729817" cy="3747933"/>
          </a:xfrm>
          <a:prstGeom prst="rect">
            <a:avLst/>
          </a:prstGeom>
          <a:noFill/>
          <a:ln>
            <a:noFill/>
          </a:ln>
        </p:spPr>
      </p:sp>
      <p:sp>
        <p:nvSpPr>
          <p:cNvPr id="118" name="Google Shape;118;p35"/>
          <p:cNvSpPr/>
          <p:nvPr>
            <p:ph idx="3" type="pic"/>
          </p:nvPr>
        </p:nvSpPr>
        <p:spPr>
          <a:xfrm>
            <a:off x="683672" y="697783"/>
            <a:ext cx="1729817" cy="3747933"/>
          </a:xfrm>
          <a:prstGeom prst="rect">
            <a:avLst/>
          </a:prstGeom>
          <a:noFill/>
          <a:ln>
            <a:noFill/>
          </a:ln>
        </p:spPr>
      </p:sp>
      <p:sp>
        <p:nvSpPr>
          <p:cNvPr id="119" name="Google Shape;119;p35"/>
          <p:cNvSpPr/>
          <p:nvPr>
            <p:ph idx="4" type="pic"/>
          </p:nvPr>
        </p:nvSpPr>
        <p:spPr>
          <a:xfrm>
            <a:off x="-864908" y="697783"/>
            <a:ext cx="1729817" cy="3747933"/>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Slide">
  <p:cSld name="22_Slide">
    <p:spTree>
      <p:nvGrpSpPr>
        <p:cNvPr id="120" name="Shape 120"/>
        <p:cNvGrpSpPr/>
        <p:nvPr/>
      </p:nvGrpSpPr>
      <p:grpSpPr>
        <a:xfrm>
          <a:off x="0" y="0"/>
          <a:ext cx="0" cy="0"/>
          <a:chOff x="0" y="0"/>
          <a:chExt cx="0" cy="0"/>
        </a:xfrm>
      </p:grpSpPr>
      <p:sp>
        <p:nvSpPr>
          <p:cNvPr id="121" name="Google Shape;121;p36"/>
          <p:cNvSpPr/>
          <p:nvPr>
            <p:ph idx="2" type="pic"/>
          </p:nvPr>
        </p:nvSpPr>
        <p:spPr>
          <a:xfrm>
            <a:off x="5054562" y="1369626"/>
            <a:ext cx="3524382" cy="2246656"/>
          </a:xfrm>
          <a:prstGeom prst="rect">
            <a:avLst/>
          </a:prstGeom>
          <a:noFill/>
          <a:ln>
            <a:noFill/>
          </a:ln>
        </p:spPr>
      </p:sp>
      <p:sp>
        <p:nvSpPr>
          <p:cNvPr id="122" name="Google Shape;122;p36"/>
          <p:cNvSpPr/>
          <p:nvPr>
            <p:ph idx="3" type="pic"/>
          </p:nvPr>
        </p:nvSpPr>
        <p:spPr>
          <a:xfrm>
            <a:off x="4499435" y="1931946"/>
            <a:ext cx="869517" cy="1883953"/>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Slide">
  <p:cSld name="23_Slide">
    <p:spTree>
      <p:nvGrpSpPr>
        <p:cNvPr id="123" name="Shape 123"/>
        <p:cNvGrpSpPr/>
        <p:nvPr/>
      </p:nvGrpSpPr>
      <p:grpSpPr>
        <a:xfrm>
          <a:off x="0" y="0"/>
          <a:ext cx="0" cy="0"/>
          <a:chOff x="0" y="0"/>
          <a:chExt cx="0" cy="0"/>
        </a:xfrm>
      </p:grpSpPr>
      <p:sp>
        <p:nvSpPr>
          <p:cNvPr id="124" name="Google Shape;124;p37"/>
          <p:cNvSpPr/>
          <p:nvPr>
            <p:ph idx="2" type="pic"/>
          </p:nvPr>
        </p:nvSpPr>
        <p:spPr>
          <a:xfrm>
            <a:off x="3232231" y="1675062"/>
            <a:ext cx="2679538" cy="1708101"/>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Slide">
  <p:cSld name="24_Slide">
    <p:spTree>
      <p:nvGrpSpPr>
        <p:cNvPr id="125" name="Shape 125"/>
        <p:cNvGrpSpPr/>
        <p:nvPr/>
      </p:nvGrpSpPr>
      <p:grpSpPr>
        <a:xfrm>
          <a:off x="0" y="0"/>
          <a:ext cx="0" cy="0"/>
          <a:chOff x="0" y="0"/>
          <a:chExt cx="0" cy="0"/>
        </a:xfrm>
      </p:grpSpPr>
      <p:sp>
        <p:nvSpPr>
          <p:cNvPr id="126" name="Google Shape;126;p38"/>
          <p:cNvSpPr/>
          <p:nvPr>
            <p:ph idx="2" type="pic"/>
          </p:nvPr>
        </p:nvSpPr>
        <p:spPr>
          <a:xfrm>
            <a:off x="0" y="0"/>
            <a:ext cx="4053225" cy="5143500"/>
          </a:xfrm>
          <a:prstGeom prst="rect">
            <a:avLst/>
          </a:prstGeom>
          <a:noFill/>
          <a:ln>
            <a:noFill/>
          </a:ln>
        </p:spPr>
      </p:sp>
      <p:sp>
        <p:nvSpPr>
          <p:cNvPr id="127" name="Google Shape;127;p38"/>
          <p:cNvSpPr/>
          <p:nvPr>
            <p:ph idx="3" type="pic"/>
          </p:nvPr>
        </p:nvSpPr>
        <p:spPr>
          <a:xfrm>
            <a:off x="3174023" y="665611"/>
            <a:ext cx="1759514" cy="3812278"/>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 name="Shape 13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p:cSld name="1_Slide">
    <p:spTree>
      <p:nvGrpSpPr>
        <p:cNvPr id="135" name="Shape 135"/>
        <p:cNvGrpSpPr/>
        <p:nvPr/>
      </p:nvGrpSpPr>
      <p:grpSpPr>
        <a:xfrm>
          <a:off x="0" y="0"/>
          <a:ext cx="0" cy="0"/>
          <a:chOff x="0" y="0"/>
          <a:chExt cx="0" cy="0"/>
        </a:xfrm>
      </p:grpSpPr>
      <p:sp>
        <p:nvSpPr>
          <p:cNvPr id="136" name="Google Shape;136;p41"/>
          <p:cNvSpPr/>
          <p:nvPr>
            <p:ph idx="2" type="pic"/>
          </p:nvPr>
        </p:nvSpPr>
        <p:spPr>
          <a:xfrm>
            <a:off x="5960869" y="582456"/>
            <a:ext cx="1836272" cy="3978589"/>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lide">
  <p:cSld name="2_Slide">
    <p:spTree>
      <p:nvGrpSpPr>
        <p:cNvPr id="137" name="Shape 137"/>
        <p:cNvGrpSpPr/>
        <p:nvPr/>
      </p:nvGrpSpPr>
      <p:grpSpPr>
        <a:xfrm>
          <a:off x="0" y="0"/>
          <a:ext cx="0" cy="0"/>
          <a:chOff x="0" y="0"/>
          <a:chExt cx="0" cy="0"/>
        </a:xfrm>
      </p:grpSpPr>
      <p:sp>
        <p:nvSpPr>
          <p:cNvPr id="138" name="Google Shape;138;p42"/>
          <p:cNvSpPr/>
          <p:nvPr>
            <p:ph idx="2" type="pic"/>
          </p:nvPr>
        </p:nvSpPr>
        <p:spPr>
          <a:xfrm>
            <a:off x="922593" y="535230"/>
            <a:ext cx="1872121" cy="4056260"/>
          </a:xfrm>
          <a:prstGeom prst="rect">
            <a:avLst/>
          </a:prstGeom>
          <a:noFill/>
          <a:ln>
            <a:noFill/>
          </a:ln>
        </p:spPr>
      </p:sp>
      <p:sp>
        <p:nvSpPr>
          <p:cNvPr id="139" name="Google Shape;139;p42"/>
          <p:cNvSpPr/>
          <p:nvPr>
            <p:ph idx="3" type="pic"/>
          </p:nvPr>
        </p:nvSpPr>
        <p:spPr>
          <a:xfrm>
            <a:off x="2219031" y="2115916"/>
            <a:ext cx="1151366" cy="2494625"/>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lide">
  <p:cSld name="3_Slide">
    <p:spTree>
      <p:nvGrpSpPr>
        <p:cNvPr id="140" name="Shape 140"/>
        <p:cNvGrpSpPr/>
        <p:nvPr/>
      </p:nvGrpSpPr>
      <p:grpSpPr>
        <a:xfrm>
          <a:off x="0" y="0"/>
          <a:ext cx="0" cy="0"/>
          <a:chOff x="0" y="0"/>
          <a:chExt cx="0" cy="0"/>
        </a:xfrm>
      </p:grpSpPr>
      <p:sp>
        <p:nvSpPr>
          <p:cNvPr id="141" name="Google Shape;141;p43"/>
          <p:cNvSpPr/>
          <p:nvPr>
            <p:ph idx="2" type="pic"/>
          </p:nvPr>
        </p:nvSpPr>
        <p:spPr>
          <a:xfrm>
            <a:off x="5729467" y="878718"/>
            <a:ext cx="1562798" cy="3386062"/>
          </a:xfrm>
          <a:prstGeom prst="rect">
            <a:avLst/>
          </a:prstGeom>
          <a:noFill/>
          <a:ln>
            <a:noFill/>
          </a:ln>
        </p:spPr>
      </p:sp>
      <p:sp>
        <p:nvSpPr>
          <p:cNvPr id="142" name="Google Shape;142;p43"/>
          <p:cNvSpPr/>
          <p:nvPr>
            <p:ph idx="3" type="pic"/>
          </p:nvPr>
        </p:nvSpPr>
        <p:spPr>
          <a:xfrm rot="-900000">
            <a:off x="6944850" y="1630864"/>
            <a:ext cx="1208885" cy="261925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lide">
  <p:cSld name="4_Slide">
    <p:spTree>
      <p:nvGrpSpPr>
        <p:cNvPr id="143" name="Shape 143"/>
        <p:cNvGrpSpPr/>
        <p:nvPr/>
      </p:nvGrpSpPr>
      <p:grpSpPr>
        <a:xfrm>
          <a:off x="0" y="0"/>
          <a:ext cx="0" cy="0"/>
          <a:chOff x="0" y="0"/>
          <a:chExt cx="0" cy="0"/>
        </a:xfrm>
      </p:grpSpPr>
      <p:sp>
        <p:nvSpPr>
          <p:cNvPr id="144" name="Google Shape;144;p44"/>
          <p:cNvSpPr/>
          <p:nvPr>
            <p:ph idx="2" type="pic"/>
          </p:nvPr>
        </p:nvSpPr>
        <p:spPr>
          <a:xfrm>
            <a:off x="955766" y="1266057"/>
            <a:ext cx="1305294" cy="2828137"/>
          </a:xfrm>
          <a:prstGeom prst="rect">
            <a:avLst/>
          </a:prstGeom>
          <a:noFill/>
          <a:ln>
            <a:noFill/>
          </a:ln>
        </p:spPr>
      </p:sp>
      <p:sp>
        <p:nvSpPr>
          <p:cNvPr id="145" name="Google Shape;145;p44"/>
          <p:cNvSpPr/>
          <p:nvPr>
            <p:ph idx="3" type="pic"/>
          </p:nvPr>
        </p:nvSpPr>
        <p:spPr>
          <a:xfrm>
            <a:off x="2130065" y="1049305"/>
            <a:ext cx="1504087" cy="3258854"/>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lide">
  <p:cSld name="5_Slide">
    <p:spTree>
      <p:nvGrpSpPr>
        <p:cNvPr id="146" name="Shape 146"/>
        <p:cNvGrpSpPr/>
        <p:nvPr/>
      </p:nvGrpSpPr>
      <p:grpSpPr>
        <a:xfrm>
          <a:off x="0" y="0"/>
          <a:ext cx="0" cy="0"/>
          <a:chOff x="0" y="0"/>
          <a:chExt cx="0" cy="0"/>
        </a:xfrm>
      </p:grpSpPr>
      <p:sp>
        <p:nvSpPr>
          <p:cNvPr id="147" name="Google Shape;147;p45"/>
          <p:cNvSpPr/>
          <p:nvPr>
            <p:ph idx="2" type="pic"/>
          </p:nvPr>
        </p:nvSpPr>
        <p:spPr>
          <a:xfrm>
            <a:off x="6229991" y="695642"/>
            <a:ext cx="1513869" cy="3280049"/>
          </a:xfrm>
          <a:prstGeom prst="rect">
            <a:avLst/>
          </a:prstGeom>
          <a:noFill/>
          <a:ln>
            <a:noFill/>
          </a:ln>
        </p:spPr>
      </p:sp>
      <p:sp>
        <p:nvSpPr>
          <p:cNvPr id="148" name="Google Shape;148;p45"/>
          <p:cNvSpPr/>
          <p:nvPr>
            <p:ph idx="3" type="pic"/>
          </p:nvPr>
        </p:nvSpPr>
        <p:spPr>
          <a:xfrm rot="-900000">
            <a:off x="5559651" y="1394561"/>
            <a:ext cx="1261721" cy="2733727"/>
          </a:xfrm>
          <a:prstGeom prst="rect">
            <a:avLst/>
          </a:prstGeom>
          <a:noFill/>
          <a:ln>
            <a:noFill/>
          </a:ln>
        </p:spPr>
      </p:sp>
      <p:sp>
        <p:nvSpPr>
          <p:cNvPr id="149" name="Google Shape;149;p45"/>
          <p:cNvSpPr/>
          <p:nvPr>
            <p:ph idx="4" type="pic"/>
          </p:nvPr>
        </p:nvSpPr>
        <p:spPr>
          <a:xfrm rot="900000">
            <a:off x="7056802" y="1394561"/>
            <a:ext cx="1261721" cy="2733728"/>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Slide">
  <p:cSld name="6_Slide">
    <p:spTree>
      <p:nvGrpSpPr>
        <p:cNvPr id="150" name="Shape 150"/>
        <p:cNvGrpSpPr/>
        <p:nvPr/>
      </p:nvGrpSpPr>
      <p:grpSpPr>
        <a:xfrm>
          <a:off x="0" y="0"/>
          <a:ext cx="0" cy="0"/>
          <a:chOff x="0" y="0"/>
          <a:chExt cx="0" cy="0"/>
        </a:xfrm>
      </p:grpSpPr>
      <p:sp>
        <p:nvSpPr>
          <p:cNvPr id="151" name="Google Shape;151;p46"/>
          <p:cNvSpPr/>
          <p:nvPr>
            <p:ph idx="2" type="pic"/>
          </p:nvPr>
        </p:nvSpPr>
        <p:spPr>
          <a:xfrm>
            <a:off x="1619175" y="589261"/>
            <a:ext cx="2705248" cy="5861368"/>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Slide">
  <p:cSld name="7_Slide">
    <p:spTree>
      <p:nvGrpSpPr>
        <p:cNvPr id="152" name="Shape 152"/>
        <p:cNvGrpSpPr/>
        <p:nvPr/>
      </p:nvGrpSpPr>
      <p:grpSpPr>
        <a:xfrm>
          <a:off x="0" y="0"/>
          <a:ext cx="0" cy="0"/>
          <a:chOff x="0" y="0"/>
          <a:chExt cx="0" cy="0"/>
        </a:xfrm>
      </p:grpSpPr>
      <p:sp>
        <p:nvSpPr>
          <p:cNvPr id="153" name="Google Shape;153;p47"/>
          <p:cNvSpPr/>
          <p:nvPr>
            <p:ph idx="2" type="pic"/>
          </p:nvPr>
        </p:nvSpPr>
        <p:spPr>
          <a:xfrm>
            <a:off x="6194297" y="812347"/>
            <a:ext cx="1624064" cy="3518804"/>
          </a:xfrm>
          <a:prstGeom prst="rect">
            <a:avLst/>
          </a:prstGeom>
          <a:noFill/>
          <a:ln>
            <a:noFill/>
          </a:ln>
        </p:spPr>
      </p:sp>
      <p:sp>
        <p:nvSpPr>
          <p:cNvPr id="154" name="Google Shape;154;p47"/>
          <p:cNvSpPr/>
          <p:nvPr>
            <p:ph idx="3" type="pic"/>
          </p:nvPr>
        </p:nvSpPr>
        <p:spPr>
          <a:xfrm>
            <a:off x="5479385" y="1174365"/>
            <a:ext cx="1289894" cy="2794767"/>
          </a:xfrm>
          <a:prstGeom prst="rect">
            <a:avLst/>
          </a:prstGeom>
          <a:noFill/>
          <a:ln>
            <a:noFill/>
          </a:ln>
        </p:spPr>
      </p:sp>
      <p:sp>
        <p:nvSpPr>
          <p:cNvPr id="155" name="Google Shape;155;p47"/>
          <p:cNvSpPr/>
          <p:nvPr>
            <p:ph idx="4" type="pic"/>
          </p:nvPr>
        </p:nvSpPr>
        <p:spPr>
          <a:xfrm>
            <a:off x="7443063" y="1455422"/>
            <a:ext cx="1030456" cy="2232654"/>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Slide">
  <p:cSld name="8_Slide">
    <p:spTree>
      <p:nvGrpSpPr>
        <p:cNvPr id="156" name="Shape 156"/>
        <p:cNvGrpSpPr/>
        <p:nvPr/>
      </p:nvGrpSpPr>
      <p:grpSpPr>
        <a:xfrm>
          <a:off x="0" y="0"/>
          <a:ext cx="0" cy="0"/>
          <a:chOff x="0" y="0"/>
          <a:chExt cx="0" cy="0"/>
        </a:xfrm>
      </p:grpSpPr>
      <p:sp>
        <p:nvSpPr>
          <p:cNvPr id="157" name="Google Shape;157;p48"/>
          <p:cNvSpPr/>
          <p:nvPr>
            <p:ph idx="2" type="pic"/>
          </p:nvPr>
        </p:nvSpPr>
        <p:spPr>
          <a:xfrm>
            <a:off x="2001803" y="658220"/>
            <a:ext cx="1766336" cy="3827059"/>
          </a:xfrm>
          <a:prstGeom prst="rect">
            <a:avLst/>
          </a:prstGeom>
          <a:noFill/>
          <a:ln>
            <a:noFill/>
          </a:ln>
        </p:spPr>
      </p:sp>
      <p:sp>
        <p:nvSpPr>
          <p:cNvPr id="158" name="Google Shape;158;p48"/>
          <p:cNvSpPr/>
          <p:nvPr>
            <p:ph idx="3" type="pic"/>
          </p:nvPr>
        </p:nvSpPr>
        <p:spPr>
          <a:xfrm>
            <a:off x="498119" y="658220"/>
            <a:ext cx="1766336" cy="3827059"/>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Slide">
  <p:cSld name="9_Slide">
    <p:spTree>
      <p:nvGrpSpPr>
        <p:cNvPr id="159" name="Shape 159"/>
        <p:cNvGrpSpPr/>
        <p:nvPr/>
      </p:nvGrpSpPr>
      <p:grpSpPr>
        <a:xfrm>
          <a:off x="0" y="0"/>
          <a:ext cx="0" cy="0"/>
          <a:chOff x="0" y="0"/>
          <a:chExt cx="0" cy="0"/>
        </a:xfrm>
      </p:grpSpPr>
      <p:sp>
        <p:nvSpPr>
          <p:cNvPr id="160" name="Google Shape;160;p49"/>
          <p:cNvSpPr/>
          <p:nvPr>
            <p:ph idx="2" type="pic"/>
          </p:nvPr>
        </p:nvSpPr>
        <p:spPr>
          <a:xfrm>
            <a:off x="6821521" y="658221"/>
            <a:ext cx="1766336" cy="3827059"/>
          </a:xfrm>
          <a:prstGeom prst="rect">
            <a:avLst/>
          </a:prstGeom>
          <a:noFill/>
          <a:ln>
            <a:noFill/>
          </a:ln>
        </p:spPr>
      </p:sp>
      <p:sp>
        <p:nvSpPr>
          <p:cNvPr id="161" name="Google Shape;161;p49"/>
          <p:cNvSpPr/>
          <p:nvPr>
            <p:ph idx="3" type="pic"/>
          </p:nvPr>
        </p:nvSpPr>
        <p:spPr>
          <a:xfrm rot="-900000">
            <a:off x="5691919" y="1169254"/>
            <a:ext cx="1563696" cy="3388007"/>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lide">
  <p:cSld name="10_Slide">
    <p:spTree>
      <p:nvGrpSpPr>
        <p:cNvPr id="162" name="Shape 162"/>
        <p:cNvGrpSpPr/>
        <p:nvPr/>
      </p:nvGrpSpPr>
      <p:grpSpPr>
        <a:xfrm>
          <a:off x="0" y="0"/>
          <a:ext cx="0" cy="0"/>
          <a:chOff x="0" y="0"/>
          <a:chExt cx="0" cy="0"/>
        </a:xfrm>
      </p:grpSpPr>
      <p:sp>
        <p:nvSpPr>
          <p:cNvPr id="163" name="Google Shape;163;p50"/>
          <p:cNvSpPr/>
          <p:nvPr>
            <p:ph idx="2" type="pic"/>
          </p:nvPr>
        </p:nvSpPr>
        <p:spPr>
          <a:xfrm>
            <a:off x="1630228" y="1859671"/>
            <a:ext cx="762469" cy="762469"/>
          </a:xfrm>
          <a:prstGeom prst="roundRect">
            <a:avLst>
              <a:gd fmla="val 50000" name="adj"/>
            </a:avLst>
          </a:prstGeom>
          <a:noFill/>
          <a:ln>
            <a:noFill/>
          </a:ln>
        </p:spPr>
      </p:sp>
      <p:sp>
        <p:nvSpPr>
          <p:cNvPr id="164" name="Google Shape;164;p50"/>
          <p:cNvSpPr/>
          <p:nvPr>
            <p:ph idx="3" type="pic"/>
          </p:nvPr>
        </p:nvSpPr>
        <p:spPr>
          <a:xfrm>
            <a:off x="4189856" y="1859671"/>
            <a:ext cx="762468" cy="762469"/>
          </a:xfrm>
          <a:prstGeom prst="roundRect">
            <a:avLst>
              <a:gd fmla="val 50000" name="adj"/>
            </a:avLst>
          </a:prstGeom>
          <a:noFill/>
          <a:ln>
            <a:noFill/>
          </a:ln>
        </p:spPr>
      </p:sp>
      <p:sp>
        <p:nvSpPr>
          <p:cNvPr id="165" name="Google Shape;165;p50"/>
          <p:cNvSpPr/>
          <p:nvPr>
            <p:ph idx="4" type="pic"/>
          </p:nvPr>
        </p:nvSpPr>
        <p:spPr>
          <a:xfrm>
            <a:off x="6752213" y="1859671"/>
            <a:ext cx="762468" cy="762469"/>
          </a:xfrm>
          <a:prstGeom prst="roundRect">
            <a:avLst>
              <a:gd fmla="val 50000" name="adj"/>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Slide">
  <p:cSld name="11_Slide">
    <p:spTree>
      <p:nvGrpSpPr>
        <p:cNvPr id="166" name="Shape 166"/>
        <p:cNvGrpSpPr/>
        <p:nvPr/>
      </p:nvGrpSpPr>
      <p:grpSpPr>
        <a:xfrm>
          <a:off x="0" y="0"/>
          <a:ext cx="0" cy="0"/>
          <a:chOff x="0" y="0"/>
          <a:chExt cx="0" cy="0"/>
        </a:xfrm>
      </p:grpSpPr>
      <p:sp>
        <p:nvSpPr>
          <p:cNvPr id="167" name="Google Shape;167;p51"/>
          <p:cNvSpPr/>
          <p:nvPr>
            <p:ph idx="2" type="pic"/>
          </p:nvPr>
        </p:nvSpPr>
        <p:spPr>
          <a:xfrm>
            <a:off x="1085619" y="3987732"/>
            <a:ext cx="477367" cy="477367"/>
          </a:xfrm>
          <a:prstGeom prst="roundRect">
            <a:avLst>
              <a:gd fmla="val 50000" name="adj"/>
            </a:avLst>
          </a:prstGeom>
          <a:noFill/>
          <a:ln>
            <a:noFill/>
          </a:ln>
        </p:spPr>
      </p:sp>
      <p:sp>
        <p:nvSpPr>
          <p:cNvPr id="168" name="Google Shape;168;p51"/>
          <p:cNvSpPr/>
          <p:nvPr>
            <p:ph idx="3" type="pic"/>
          </p:nvPr>
        </p:nvSpPr>
        <p:spPr>
          <a:xfrm>
            <a:off x="4725245" y="3987732"/>
            <a:ext cx="477367" cy="477367"/>
          </a:xfrm>
          <a:prstGeom prst="roundRect">
            <a:avLst>
              <a:gd fmla="val 50000" name="adj"/>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lide">
  <p:cSld name="12_Slide">
    <p:spTree>
      <p:nvGrpSpPr>
        <p:cNvPr id="169" name="Shape 169"/>
        <p:cNvGrpSpPr/>
        <p:nvPr/>
      </p:nvGrpSpPr>
      <p:grpSpPr>
        <a:xfrm>
          <a:off x="0" y="0"/>
          <a:ext cx="0" cy="0"/>
          <a:chOff x="0" y="0"/>
          <a:chExt cx="0" cy="0"/>
        </a:xfrm>
      </p:grpSpPr>
      <p:sp>
        <p:nvSpPr>
          <p:cNvPr id="170" name="Google Shape;170;p52"/>
          <p:cNvSpPr/>
          <p:nvPr>
            <p:ph idx="2" type="pic"/>
          </p:nvPr>
        </p:nvSpPr>
        <p:spPr>
          <a:xfrm>
            <a:off x="3211718" y="1390792"/>
            <a:ext cx="818021" cy="818021"/>
          </a:xfrm>
          <a:prstGeom prst="roundRect">
            <a:avLst>
              <a:gd fmla="val 50000" name="adj"/>
            </a:avLst>
          </a:prstGeom>
          <a:noFill/>
          <a:ln>
            <a:noFill/>
          </a:ln>
        </p:spPr>
      </p:sp>
      <p:sp>
        <p:nvSpPr>
          <p:cNvPr id="171" name="Google Shape;171;p52"/>
          <p:cNvSpPr/>
          <p:nvPr>
            <p:ph idx="3" type="pic"/>
          </p:nvPr>
        </p:nvSpPr>
        <p:spPr>
          <a:xfrm>
            <a:off x="1036331" y="1390792"/>
            <a:ext cx="818021" cy="818021"/>
          </a:xfrm>
          <a:prstGeom prst="roundRect">
            <a:avLst>
              <a:gd fmla="val 50000" name="adj"/>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Slide">
  <p:cSld name="13_Slide">
    <p:spTree>
      <p:nvGrpSpPr>
        <p:cNvPr id="172" name="Shape 172"/>
        <p:cNvGrpSpPr/>
        <p:nvPr/>
      </p:nvGrpSpPr>
      <p:grpSpPr>
        <a:xfrm>
          <a:off x="0" y="0"/>
          <a:ext cx="0" cy="0"/>
          <a:chOff x="0" y="0"/>
          <a:chExt cx="0" cy="0"/>
        </a:xfrm>
      </p:grpSpPr>
      <p:sp>
        <p:nvSpPr>
          <p:cNvPr id="173" name="Google Shape;173;p53"/>
          <p:cNvSpPr/>
          <p:nvPr>
            <p:ph idx="2" type="pic"/>
          </p:nvPr>
        </p:nvSpPr>
        <p:spPr>
          <a:xfrm>
            <a:off x="6233249" y="322583"/>
            <a:ext cx="2076154" cy="4498331"/>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Slide">
  <p:cSld name="14_Slide">
    <p:spTree>
      <p:nvGrpSpPr>
        <p:cNvPr id="174" name="Shape 174"/>
        <p:cNvGrpSpPr/>
        <p:nvPr/>
      </p:nvGrpSpPr>
      <p:grpSpPr>
        <a:xfrm>
          <a:off x="0" y="0"/>
          <a:ext cx="0" cy="0"/>
          <a:chOff x="0" y="0"/>
          <a:chExt cx="0" cy="0"/>
        </a:xfrm>
      </p:grpSpPr>
      <p:sp>
        <p:nvSpPr>
          <p:cNvPr id="175" name="Google Shape;175;p54"/>
          <p:cNvSpPr/>
          <p:nvPr>
            <p:ph idx="2" type="pic"/>
          </p:nvPr>
        </p:nvSpPr>
        <p:spPr>
          <a:xfrm>
            <a:off x="1094351" y="633617"/>
            <a:ext cx="1789046" cy="3876264"/>
          </a:xfrm>
          <a:prstGeom prst="rect">
            <a:avLst/>
          </a:prstGeom>
          <a:noFill/>
          <a:ln>
            <a:noFill/>
          </a:ln>
        </p:spPr>
      </p:sp>
      <p:sp>
        <p:nvSpPr>
          <p:cNvPr id="176" name="Google Shape;176;p54"/>
          <p:cNvSpPr/>
          <p:nvPr>
            <p:ph idx="3" type="pic"/>
          </p:nvPr>
        </p:nvSpPr>
        <p:spPr>
          <a:xfrm rot="900000">
            <a:off x="2327726" y="1570225"/>
            <a:ext cx="1419629" cy="3075860"/>
          </a:xfrm>
          <a:prstGeom prst="rect">
            <a:avLst/>
          </a:prstGeom>
          <a:no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Slide">
  <p:cSld name="15_Slide">
    <p:spTree>
      <p:nvGrpSpPr>
        <p:cNvPr id="177" name="Shape 177"/>
        <p:cNvGrpSpPr/>
        <p:nvPr/>
      </p:nvGrpSpPr>
      <p:grpSpPr>
        <a:xfrm>
          <a:off x="0" y="0"/>
          <a:ext cx="0" cy="0"/>
          <a:chOff x="0" y="0"/>
          <a:chExt cx="0" cy="0"/>
        </a:xfrm>
      </p:grpSpPr>
      <p:sp>
        <p:nvSpPr>
          <p:cNvPr id="178" name="Google Shape;178;p55"/>
          <p:cNvSpPr/>
          <p:nvPr>
            <p:ph idx="2" type="pic"/>
          </p:nvPr>
        </p:nvSpPr>
        <p:spPr>
          <a:xfrm>
            <a:off x="1542703" y="545662"/>
            <a:ext cx="1870235" cy="4052173"/>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Slide">
  <p:cSld name="16_Slide">
    <p:spTree>
      <p:nvGrpSpPr>
        <p:cNvPr id="179" name="Shape 179"/>
        <p:cNvGrpSpPr/>
        <p:nvPr/>
      </p:nvGrpSpPr>
      <p:grpSpPr>
        <a:xfrm>
          <a:off x="0" y="0"/>
          <a:ext cx="0" cy="0"/>
          <a:chOff x="0" y="0"/>
          <a:chExt cx="0" cy="0"/>
        </a:xfrm>
      </p:grpSpPr>
      <p:sp>
        <p:nvSpPr>
          <p:cNvPr id="180" name="Google Shape;180;p56"/>
          <p:cNvSpPr/>
          <p:nvPr>
            <p:ph idx="2" type="pic"/>
          </p:nvPr>
        </p:nvSpPr>
        <p:spPr>
          <a:xfrm rot="-5400000">
            <a:off x="8007487" y="-1635558"/>
            <a:ext cx="3883672" cy="8414616"/>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Slide">
  <p:cSld name="17_Slide">
    <p:spTree>
      <p:nvGrpSpPr>
        <p:cNvPr id="181" name="Shape 181"/>
        <p:cNvGrpSpPr/>
        <p:nvPr/>
      </p:nvGrpSpPr>
      <p:grpSpPr>
        <a:xfrm>
          <a:off x="0" y="0"/>
          <a:ext cx="0" cy="0"/>
          <a:chOff x="0" y="0"/>
          <a:chExt cx="0" cy="0"/>
        </a:xfrm>
      </p:grpSpPr>
      <p:sp>
        <p:nvSpPr>
          <p:cNvPr id="182" name="Google Shape;182;p57"/>
          <p:cNvSpPr/>
          <p:nvPr>
            <p:ph idx="2" type="pic"/>
          </p:nvPr>
        </p:nvSpPr>
        <p:spPr>
          <a:xfrm>
            <a:off x="973723" y="574402"/>
            <a:ext cx="1843705" cy="3994692"/>
          </a:xfrm>
          <a:prstGeom prst="rect">
            <a:avLst/>
          </a:prstGeom>
          <a:noFill/>
          <a:ln>
            <a:noFill/>
          </a:ln>
        </p:spPr>
      </p:sp>
      <p:sp>
        <p:nvSpPr>
          <p:cNvPr id="183" name="Google Shape;183;p57"/>
          <p:cNvSpPr/>
          <p:nvPr>
            <p:ph idx="3" type="pic"/>
          </p:nvPr>
        </p:nvSpPr>
        <p:spPr>
          <a:xfrm>
            <a:off x="2171902" y="1102578"/>
            <a:ext cx="1608764" cy="3485653"/>
          </a:xfrm>
          <a:prstGeom prst="rect">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Slide">
  <p:cSld name="18_Slide">
    <p:spTree>
      <p:nvGrpSpPr>
        <p:cNvPr id="184" name="Shape 184"/>
        <p:cNvGrpSpPr/>
        <p:nvPr/>
      </p:nvGrpSpPr>
      <p:grpSpPr>
        <a:xfrm>
          <a:off x="0" y="0"/>
          <a:ext cx="0" cy="0"/>
          <a:chOff x="0" y="0"/>
          <a:chExt cx="0" cy="0"/>
        </a:xfrm>
      </p:grpSpPr>
      <p:sp>
        <p:nvSpPr>
          <p:cNvPr id="185" name="Google Shape;185;p58"/>
          <p:cNvSpPr/>
          <p:nvPr>
            <p:ph idx="2" type="pic"/>
          </p:nvPr>
        </p:nvSpPr>
        <p:spPr>
          <a:xfrm>
            <a:off x="5571846" y="574401"/>
            <a:ext cx="1843706" cy="3994693"/>
          </a:xfrm>
          <a:prstGeom prst="rect">
            <a:avLst/>
          </a:prstGeom>
          <a:noFill/>
          <a:ln>
            <a:noFill/>
          </a:ln>
        </p:spPr>
      </p:sp>
      <p:sp>
        <p:nvSpPr>
          <p:cNvPr id="186" name="Google Shape;186;p58"/>
          <p:cNvSpPr/>
          <p:nvPr>
            <p:ph idx="3" type="pic"/>
          </p:nvPr>
        </p:nvSpPr>
        <p:spPr>
          <a:xfrm>
            <a:off x="6652554" y="574401"/>
            <a:ext cx="1843706" cy="3994693"/>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Slide">
  <p:cSld name="19_Slide">
    <p:spTree>
      <p:nvGrpSpPr>
        <p:cNvPr id="187" name="Shape 187"/>
        <p:cNvGrpSpPr/>
        <p:nvPr/>
      </p:nvGrpSpPr>
      <p:grpSpPr>
        <a:xfrm>
          <a:off x="0" y="0"/>
          <a:ext cx="0" cy="0"/>
          <a:chOff x="0" y="0"/>
          <a:chExt cx="0" cy="0"/>
        </a:xfrm>
      </p:grpSpPr>
      <p:sp>
        <p:nvSpPr>
          <p:cNvPr id="188" name="Google Shape;188;p59"/>
          <p:cNvSpPr/>
          <p:nvPr>
            <p:ph idx="2" type="pic"/>
          </p:nvPr>
        </p:nvSpPr>
        <p:spPr>
          <a:xfrm>
            <a:off x="792864" y="1058834"/>
            <a:ext cx="1720092" cy="3726863"/>
          </a:xfrm>
          <a:prstGeom prst="rect">
            <a:avLst/>
          </a:prstGeom>
          <a:noFill/>
          <a:ln>
            <a:noFill/>
          </a:ln>
        </p:spPr>
      </p:sp>
      <p:sp>
        <p:nvSpPr>
          <p:cNvPr id="189" name="Google Shape;189;p59"/>
          <p:cNvSpPr/>
          <p:nvPr>
            <p:ph idx="3" type="pic"/>
          </p:nvPr>
        </p:nvSpPr>
        <p:spPr>
          <a:xfrm rot="900000">
            <a:off x="1323697" y="574403"/>
            <a:ext cx="1843706" cy="3994693"/>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Slide">
  <p:cSld name="20_Slide">
    <p:spTree>
      <p:nvGrpSpPr>
        <p:cNvPr id="190" name="Shape 190"/>
        <p:cNvGrpSpPr/>
        <p:nvPr/>
      </p:nvGrpSpPr>
      <p:grpSpPr>
        <a:xfrm>
          <a:off x="0" y="0"/>
          <a:ext cx="0" cy="0"/>
          <a:chOff x="0" y="0"/>
          <a:chExt cx="0" cy="0"/>
        </a:xfrm>
      </p:grpSpPr>
      <p:sp>
        <p:nvSpPr>
          <p:cNvPr id="191" name="Google Shape;191;p60"/>
          <p:cNvSpPr/>
          <p:nvPr>
            <p:ph idx="2" type="pic"/>
          </p:nvPr>
        </p:nvSpPr>
        <p:spPr>
          <a:xfrm>
            <a:off x="6208725" y="627782"/>
            <a:ext cx="1729817" cy="3747933"/>
          </a:xfrm>
          <a:prstGeom prst="rect">
            <a:avLst/>
          </a:prstGeom>
          <a:noFill/>
          <a:ln>
            <a:noFill/>
          </a:ln>
        </p:spPr>
      </p:sp>
      <p:sp>
        <p:nvSpPr>
          <p:cNvPr id="192" name="Google Shape;192;p60"/>
          <p:cNvSpPr/>
          <p:nvPr>
            <p:ph idx="3" type="pic"/>
          </p:nvPr>
        </p:nvSpPr>
        <p:spPr>
          <a:xfrm rot="-900000">
            <a:off x="5712846" y="1381661"/>
            <a:ext cx="1328291" cy="2877961"/>
          </a:xfrm>
          <a:prstGeom prst="rect">
            <a:avLst/>
          </a:prstGeom>
          <a:noFill/>
          <a:ln>
            <a:noFill/>
          </a:ln>
        </p:spPr>
      </p:sp>
      <p:sp>
        <p:nvSpPr>
          <p:cNvPr id="193" name="Google Shape;193;p60"/>
          <p:cNvSpPr/>
          <p:nvPr>
            <p:ph idx="4" type="pic"/>
          </p:nvPr>
        </p:nvSpPr>
        <p:spPr>
          <a:xfrm rot="900000">
            <a:off x="7106130" y="1381661"/>
            <a:ext cx="1328290" cy="2877961"/>
          </a:xfrm>
          <a:prstGeom prst="rect">
            <a:avLst/>
          </a:prstGeom>
          <a:no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Slide">
  <p:cSld name="21_Slide">
    <p:spTree>
      <p:nvGrpSpPr>
        <p:cNvPr id="194" name="Shape 194"/>
        <p:cNvGrpSpPr/>
        <p:nvPr/>
      </p:nvGrpSpPr>
      <p:grpSpPr>
        <a:xfrm>
          <a:off x="0" y="0"/>
          <a:ext cx="0" cy="0"/>
          <a:chOff x="0" y="0"/>
          <a:chExt cx="0" cy="0"/>
        </a:xfrm>
      </p:grpSpPr>
      <p:sp>
        <p:nvSpPr>
          <p:cNvPr id="195" name="Google Shape;195;p61"/>
          <p:cNvSpPr/>
          <p:nvPr>
            <p:ph idx="2" type="pic"/>
          </p:nvPr>
        </p:nvSpPr>
        <p:spPr>
          <a:xfrm>
            <a:off x="2232252" y="697783"/>
            <a:ext cx="1729817" cy="3747933"/>
          </a:xfrm>
          <a:prstGeom prst="rect">
            <a:avLst/>
          </a:prstGeom>
          <a:noFill/>
          <a:ln>
            <a:noFill/>
          </a:ln>
        </p:spPr>
      </p:sp>
      <p:sp>
        <p:nvSpPr>
          <p:cNvPr id="196" name="Google Shape;196;p61"/>
          <p:cNvSpPr/>
          <p:nvPr>
            <p:ph idx="3" type="pic"/>
          </p:nvPr>
        </p:nvSpPr>
        <p:spPr>
          <a:xfrm>
            <a:off x="683672" y="697783"/>
            <a:ext cx="1729817" cy="3747933"/>
          </a:xfrm>
          <a:prstGeom prst="rect">
            <a:avLst/>
          </a:prstGeom>
          <a:noFill/>
          <a:ln>
            <a:noFill/>
          </a:ln>
        </p:spPr>
      </p:sp>
      <p:sp>
        <p:nvSpPr>
          <p:cNvPr id="197" name="Google Shape;197;p61"/>
          <p:cNvSpPr/>
          <p:nvPr>
            <p:ph idx="4" type="pic"/>
          </p:nvPr>
        </p:nvSpPr>
        <p:spPr>
          <a:xfrm>
            <a:off x="-864908" y="697783"/>
            <a:ext cx="1729817" cy="3747933"/>
          </a:xfrm>
          <a:prstGeom prst="rect">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Slide">
  <p:cSld name="22_Slide">
    <p:spTree>
      <p:nvGrpSpPr>
        <p:cNvPr id="198" name="Shape 198"/>
        <p:cNvGrpSpPr/>
        <p:nvPr/>
      </p:nvGrpSpPr>
      <p:grpSpPr>
        <a:xfrm>
          <a:off x="0" y="0"/>
          <a:ext cx="0" cy="0"/>
          <a:chOff x="0" y="0"/>
          <a:chExt cx="0" cy="0"/>
        </a:xfrm>
      </p:grpSpPr>
      <p:sp>
        <p:nvSpPr>
          <p:cNvPr id="199" name="Google Shape;199;p62"/>
          <p:cNvSpPr/>
          <p:nvPr>
            <p:ph idx="2" type="pic"/>
          </p:nvPr>
        </p:nvSpPr>
        <p:spPr>
          <a:xfrm>
            <a:off x="5054562" y="1369626"/>
            <a:ext cx="3524382" cy="2246656"/>
          </a:xfrm>
          <a:prstGeom prst="rect">
            <a:avLst/>
          </a:prstGeom>
          <a:noFill/>
          <a:ln>
            <a:noFill/>
          </a:ln>
        </p:spPr>
      </p:sp>
      <p:sp>
        <p:nvSpPr>
          <p:cNvPr id="200" name="Google Shape;200;p62"/>
          <p:cNvSpPr/>
          <p:nvPr>
            <p:ph idx="3" type="pic"/>
          </p:nvPr>
        </p:nvSpPr>
        <p:spPr>
          <a:xfrm>
            <a:off x="4499435" y="1931946"/>
            <a:ext cx="869517" cy="1883953"/>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Slide">
  <p:cSld name="23_Slide">
    <p:spTree>
      <p:nvGrpSpPr>
        <p:cNvPr id="201" name="Shape 201"/>
        <p:cNvGrpSpPr/>
        <p:nvPr/>
      </p:nvGrpSpPr>
      <p:grpSpPr>
        <a:xfrm>
          <a:off x="0" y="0"/>
          <a:ext cx="0" cy="0"/>
          <a:chOff x="0" y="0"/>
          <a:chExt cx="0" cy="0"/>
        </a:xfrm>
      </p:grpSpPr>
      <p:sp>
        <p:nvSpPr>
          <p:cNvPr id="202" name="Google Shape;202;p63"/>
          <p:cNvSpPr/>
          <p:nvPr>
            <p:ph idx="2" type="pic"/>
          </p:nvPr>
        </p:nvSpPr>
        <p:spPr>
          <a:xfrm>
            <a:off x="3232231" y="1675062"/>
            <a:ext cx="2679538" cy="1708101"/>
          </a:xfrm>
          <a:prstGeom prst="rect">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Slide">
  <p:cSld name="24_Slide">
    <p:spTree>
      <p:nvGrpSpPr>
        <p:cNvPr id="203" name="Shape 203"/>
        <p:cNvGrpSpPr/>
        <p:nvPr/>
      </p:nvGrpSpPr>
      <p:grpSpPr>
        <a:xfrm>
          <a:off x="0" y="0"/>
          <a:ext cx="0" cy="0"/>
          <a:chOff x="0" y="0"/>
          <a:chExt cx="0" cy="0"/>
        </a:xfrm>
      </p:grpSpPr>
      <p:sp>
        <p:nvSpPr>
          <p:cNvPr id="204" name="Google Shape;204;p64"/>
          <p:cNvSpPr/>
          <p:nvPr>
            <p:ph idx="2" type="pic"/>
          </p:nvPr>
        </p:nvSpPr>
        <p:spPr>
          <a:xfrm>
            <a:off x="0" y="0"/>
            <a:ext cx="4053225" cy="5143500"/>
          </a:xfrm>
          <a:prstGeom prst="rect">
            <a:avLst/>
          </a:prstGeom>
          <a:noFill/>
          <a:ln>
            <a:noFill/>
          </a:ln>
        </p:spPr>
      </p:sp>
      <p:sp>
        <p:nvSpPr>
          <p:cNvPr id="205" name="Google Shape;205;p64"/>
          <p:cNvSpPr/>
          <p:nvPr>
            <p:ph idx="3" type="pic"/>
          </p:nvPr>
        </p:nvSpPr>
        <p:spPr>
          <a:xfrm>
            <a:off x="3174023" y="665611"/>
            <a:ext cx="1759514" cy="3812278"/>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theme" Target="../theme/theme1.xml"/><Relationship Id="rId25" Type="http://schemas.openxmlformats.org/officeDocument/2006/relationships/slideLayout" Target="../slideLayouts/slideLayout36.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6.xml"/><Relationship Id="rId22" Type="http://schemas.openxmlformats.org/officeDocument/2006/relationships/slideLayout" Target="../slideLayouts/slideLayout58.xml"/><Relationship Id="rId21" Type="http://schemas.openxmlformats.org/officeDocument/2006/relationships/slideLayout" Target="../slideLayouts/slideLayout57.xml"/><Relationship Id="rId24" Type="http://schemas.openxmlformats.org/officeDocument/2006/relationships/slideLayout" Target="../slideLayouts/slideLayout60.xml"/><Relationship Id="rId23" Type="http://schemas.openxmlformats.org/officeDocument/2006/relationships/slideLayout" Target="../slideLayouts/slideLayout59.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26" Type="http://schemas.openxmlformats.org/officeDocument/2006/relationships/theme" Target="../theme/theme3.xml"/><Relationship Id="rId25" Type="http://schemas.openxmlformats.org/officeDocument/2006/relationships/slideLayout" Target="../slideLayouts/slideLayout61.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9" Type="http://schemas.openxmlformats.org/officeDocument/2006/relationships/slideLayout" Target="../slideLayouts/slideLayout55.xml"/><Relationship Id="rId18"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3"/>
          </a:xfrm>
          <a:prstGeom prst="rect">
            <a:avLst/>
          </a:prstGeom>
          <a:noFill/>
          <a:ln>
            <a:noFill/>
          </a:ln>
        </p:spPr>
        <p:txBody>
          <a:bodyPr anchorCtr="0" anchor="ctr" bIns="22850" lIns="45725" spcFirstLastPara="1" rIns="45725" wrap="square" tIns="2285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628650" y="1369219"/>
            <a:ext cx="7886700" cy="3263503"/>
          </a:xfrm>
          <a:prstGeom prst="rect">
            <a:avLst/>
          </a:prstGeom>
          <a:noFill/>
          <a:ln>
            <a:noFill/>
          </a:ln>
        </p:spPr>
        <p:txBody>
          <a:bodyPr anchorCtr="0" anchor="t" bIns="22850" lIns="45725" spcFirstLastPara="1" rIns="45725" wrap="square" tIns="22850">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sp>
        <p:nvSpPr>
          <p:cNvPr id="129" name="Google Shape;129;p39"/>
          <p:cNvSpPr txBox="1"/>
          <p:nvPr>
            <p:ph type="title"/>
          </p:nvPr>
        </p:nvSpPr>
        <p:spPr>
          <a:xfrm>
            <a:off x="628650" y="273844"/>
            <a:ext cx="7886700" cy="994173"/>
          </a:xfrm>
          <a:prstGeom prst="rect">
            <a:avLst/>
          </a:prstGeom>
          <a:noFill/>
          <a:ln>
            <a:noFill/>
          </a:ln>
        </p:spPr>
        <p:txBody>
          <a:bodyPr anchorCtr="0" anchor="ctr" bIns="22850" lIns="45725" spcFirstLastPara="1" rIns="45725" wrap="square" tIns="2285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130" name="Google Shape;130;p39"/>
          <p:cNvSpPr txBox="1"/>
          <p:nvPr>
            <p:ph idx="1" type="body"/>
          </p:nvPr>
        </p:nvSpPr>
        <p:spPr>
          <a:xfrm>
            <a:off x="628650" y="1369219"/>
            <a:ext cx="7886700" cy="3263503"/>
          </a:xfrm>
          <a:prstGeom prst="rect">
            <a:avLst/>
          </a:prstGeom>
          <a:noFill/>
          <a:ln>
            <a:noFill/>
          </a:ln>
        </p:spPr>
        <p:txBody>
          <a:bodyPr anchorCtr="0" anchor="t" bIns="22850" lIns="45725" spcFirstLastPara="1" rIns="45725" wrap="square" tIns="22850">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1" name="Google Shape;131;p39"/>
          <p:cNvSpPr txBox="1"/>
          <p:nvPr>
            <p:ph idx="10" type="dt"/>
          </p:nvPr>
        </p:nvSpPr>
        <p:spPr>
          <a:xfrm>
            <a:off x="628650" y="4767263"/>
            <a:ext cx="2057400" cy="273844"/>
          </a:xfrm>
          <a:prstGeom prst="rect">
            <a:avLst/>
          </a:prstGeom>
          <a:noFill/>
          <a:ln>
            <a:noFill/>
          </a:ln>
        </p:spPr>
        <p:txBody>
          <a:bodyPr anchorCtr="0" anchor="ctr" bIns="22850" lIns="45725" spcFirstLastPara="1" rIns="45725" wrap="square" tIns="22850">
            <a:noAutofit/>
          </a:bodyPr>
          <a:lstStyle>
            <a:lvl1pPr lvl="0" marR="0" rtl="0" algn="l">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132" name="Google Shape;132;p39"/>
          <p:cNvSpPr txBox="1"/>
          <p:nvPr>
            <p:ph idx="11" type="ftr"/>
          </p:nvPr>
        </p:nvSpPr>
        <p:spPr>
          <a:xfrm>
            <a:off x="3028950" y="4767263"/>
            <a:ext cx="3086100" cy="273844"/>
          </a:xfrm>
          <a:prstGeom prst="rect">
            <a:avLst/>
          </a:prstGeom>
          <a:noFill/>
          <a:ln>
            <a:noFill/>
          </a:ln>
        </p:spPr>
        <p:txBody>
          <a:bodyPr anchorCtr="0" anchor="ctr" bIns="22850" lIns="45725" spcFirstLastPara="1" rIns="45725" wrap="square" tIns="22850">
            <a:noAutofit/>
          </a:bodyPr>
          <a:lstStyle>
            <a:lvl1pPr lvl="0" marR="0" rtl="0" algn="ct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133" name="Google Shape;133;p39"/>
          <p:cNvSpPr txBox="1"/>
          <p:nvPr>
            <p:ph idx="12" type="sldNum"/>
          </p:nvPr>
        </p:nvSpPr>
        <p:spPr>
          <a:xfrm>
            <a:off x="6457950" y="4767263"/>
            <a:ext cx="2057400" cy="273844"/>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7.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18.jpg"/><Relationship Id="rId5"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8.jpg"/><Relationship Id="rId5" Type="http://schemas.openxmlformats.org/officeDocument/2006/relationships/image" Target="../media/image5.jpg"/><Relationship Id="rId6"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37.png"/><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26.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4.xml"/><Relationship Id="rId3" Type="http://schemas.openxmlformats.org/officeDocument/2006/relationships/image" Target="../media/image37.png"/><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7.png"/><Relationship Id="rId4" Type="http://schemas.openxmlformats.org/officeDocument/2006/relationships/image" Target="../media/image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4.xml"/><Relationship Id="rId3" Type="http://schemas.openxmlformats.org/officeDocument/2006/relationships/image" Target="../media/image37.png"/><Relationship Id="rId4" Type="http://schemas.openxmlformats.org/officeDocument/2006/relationships/image" Target="../media/image3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6.xml"/><Relationship Id="rId3" Type="http://schemas.openxmlformats.org/officeDocument/2006/relationships/image" Target="../media/image37.png"/><Relationship Id="rId4" Type="http://schemas.openxmlformats.org/officeDocument/2006/relationships/image" Target="../media/image3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8.xml"/><Relationship Id="rId3" Type="http://schemas.openxmlformats.org/officeDocument/2006/relationships/image" Target="../media/image37.png"/><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37.png"/><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9.xml"/><Relationship Id="rId3" Type="http://schemas.openxmlformats.org/officeDocument/2006/relationships/image" Target="../media/image36.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13.jpg"/><Relationship Id="rId5" Type="http://schemas.openxmlformats.org/officeDocument/2006/relationships/image" Target="../media/image37.png"/><Relationship Id="rId6" Type="http://schemas.openxmlformats.org/officeDocument/2006/relationships/image" Target="../media/image4.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C167"/>
        </a:solidFill>
      </p:bgPr>
    </p:bg>
    <p:spTree>
      <p:nvGrpSpPr>
        <p:cNvPr id="209" name="Shape 209"/>
        <p:cNvGrpSpPr/>
        <p:nvPr/>
      </p:nvGrpSpPr>
      <p:grpSpPr>
        <a:xfrm>
          <a:off x="0" y="0"/>
          <a:ext cx="0" cy="0"/>
          <a:chOff x="0" y="0"/>
          <a:chExt cx="0" cy="0"/>
        </a:xfrm>
      </p:grpSpPr>
      <p:grpSp>
        <p:nvGrpSpPr>
          <p:cNvPr id="210" name="Google Shape;210;p65"/>
          <p:cNvGrpSpPr/>
          <p:nvPr/>
        </p:nvGrpSpPr>
        <p:grpSpPr>
          <a:xfrm>
            <a:off x="2848259" y="1106504"/>
            <a:ext cx="3447450" cy="2930696"/>
            <a:chOff x="6088728" y="2189815"/>
            <a:chExt cx="6894900" cy="5861392"/>
          </a:xfrm>
        </p:grpSpPr>
        <p:sp>
          <p:nvSpPr>
            <p:cNvPr id="211" name="Google Shape;211;p65"/>
            <p:cNvSpPr/>
            <p:nvPr/>
          </p:nvSpPr>
          <p:spPr>
            <a:xfrm flipH="1">
              <a:off x="7326819" y="2189815"/>
              <a:ext cx="4418781" cy="3644992"/>
            </a:xfrm>
            <a:custGeom>
              <a:rect b="b" l="l" r="r" t="t"/>
              <a:pathLst>
                <a:path extrusionOk="0" h="3644992" w="4418781">
                  <a:moveTo>
                    <a:pt x="2904475" y="3140217"/>
                  </a:moveTo>
                  <a:lnTo>
                    <a:pt x="2468771" y="3140217"/>
                  </a:lnTo>
                  <a:lnTo>
                    <a:pt x="2096834" y="3480276"/>
                  </a:lnTo>
                  <a:lnTo>
                    <a:pt x="1730205" y="3140217"/>
                  </a:lnTo>
                  <a:lnTo>
                    <a:pt x="784422" y="3140217"/>
                  </a:lnTo>
                  <a:lnTo>
                    <a:pt x="784422" y="3389947"/>
                  </a:lnTo>
                  <a:cubicBezTo>
                    <a:pt x="784422" y="3528092"/>
                    <a:pt x="896002" y="3639681"/>
                    <a:pt x="1034152" y="3639681"/>
                  </a:cubicBezTo>
                  <a:lnTo>
                    <a:pt x="2654741" y="3639681"/>
                  </a:lnTo>
                  <a:cubicBezTo>
                    <a:pt x="2792887" y="3639681"/>
                    <a:pt x="2904467" y="3528092"/>
                    <a:pt x="2904467" y="3389947"/>
                  </a:cubicBezTo>
                  <a:close/>
                  <a:moveTo>
                    <a:pt x="981025" y="2571687"/>
                  </a:moveTo>
                  <a:cubicBezTo>
                    <a:pt x="880059" y="2571691"/>
                    <a:pt x="795046" y="2656701"/>
                    <a:pt x="795046" y="2757653"/>
                  </a:cubicBezTo>
                  <a:cubicBezTo>
                    <a:pt x="795046" y="2858610"/>
                    <a:pt x="880059" y="2943624"/>
                    <a:pt x="981016" y="2943624"/>
                  </a:cubicBezTo>
                  <a:lnTo>
                    <a:pt x="1841785" y="2943632"/>
                  </a:lnTo>
                  <a:lnTo>
                    <a:pt x="2107457" y="3193358"/>
                  </a:lnTo>
                  <a:lnTo>
                    <a:pt x="2378442" y="2943632"/>
                  </a:lnTo>
                  <a:lnTo>
                    <a:pt x="2723812" y="2943624"/>
                  </a:lnTo>
                  <a:cubicBezTo>
                    <a:pt x="2824769" y="2943624"/>
                    <a:pt x="2909783" y="2858610"/>
                    <a:pt x="2909783" y="2757653"/>
                  </a:cubicBezTo>
                  <a:cubicBezTo>
                    <a:pt x="2909783" y="2656701"/>
                    <a:pt x="2824769" y="2571691"/>
                    <a:pt x="2723812" y="2571691"/>
                  </a:cubicBezTo>
                  <a:close/>
                  <a:moveTo>
                    <a:pt x="1841785" y="1551505"/>
                  </a:moveTo>
                  <a:cubicBezTo>
                    <a:pt x="1257320" y="1551514"/>
                    <a:pt x="784422" y="1774673"/>
                    <a:pt x="784422" y="2359151"/>
                  </a:cubicBezTo>
                  <a:lnTo>
                    <a:pt x="2899155" y="2359151"/>
                  </a:lnTo>
                  <a:cubicBezTo>
                    <a:pt x="2899155" y="1779993"/>
                    <a:pt x="2426253" y="1551514"/>
                    <a:pt x="1841785" y="1551505"/>
                  </a:cubicBezTo>
                  <a:close/>
                  <a:moveTo>
                    <a:pt x="571381" y="499259"/>
                  </a:moveTo>
                  <a:lnTo>
                    <a:pt x="455028" y="499259"/>
                  </a:lnTo>
                  <a:lnTo>
                    <a:pt x="455028" y="1338679"/>
                  </a:lnTo>
                  <a:cubicBezTo>
                    <a:pt x="455028" y="1363611"/>
                    <a:pt x="436330" y="1382312"/>
                    <a:pt x="411402" y="1382312"/>
                  </a:cubicBezTo>
                  <a:cubicBezTo>
                    <a:pt x="386460" y="1382312"/>
                    <a:pt x="367762" y="1363611"/>
                    <a:pt x="367768" y="1338679"/>
                  </a:cubicBezTo>
                  <a:lnTo>
                    <a:pt x="367768" y="499259"/>
                  </a:lnTo>
                  <a:lnTo>
                    <a:pt x="251409" y="499259"/>
                  </a:lnTo>
                  <a:lnTo>
                    <a:pt x="247254" y="1338686"/>
                  </a:lnTo>
                  <a:cubicBezTo>
                    <a:pt x="247254" y="1363614"/>
                    <a:pt x="228553" y="1382312"/>
                    <a:pt x="203618" y="1382312"/>
                  </a:cubicBezTo>
                  <a:cubicBezTo>
                    <a:pt x="178683" y="1382312"/>
                    <a:pt x="159985" y="1363611"/>
                    <a:pt x="159985" y="1338679"/>
                  </a:cubicBezTo>
                  <a:lnTo>
                    <a:pt x="162067" y="501341"/>
                  </a:lnTo>
                  <a:lnTo>
                    <a:pt x="87262" y="501341"/>
                  </a:lnTo>
                  <a:cubicBezTo>
                    <a:pt x="87262" y="501341"/>
                    <a:pt x="20452" y="816317"/>
                    <a:pt x="3749" y="1128904"/>
                  </a:cubicBezTo>
                  <a:lnTo>
                    <a:pt x="0" y="1261773"/>
                  </a:lnTo>
                  <a:lnTo>
                    <a:pt x="0" y="1261816"/>
                  </a:lnTo>
                  <a:lnTo>
                    <a:pt x="3149" y="1337882"/>
                  </a:lnTo>
                  <a:cubicBezTo>
                    <a:pt x="17693" y="1507532"/>
                    <a:pt x="81553" y="1622293"/>
                    <a:pt x="172453" y="1687744"/>
                  </a:cubicBezTo>
                  <a:cubicBezTo>
                    <a:pt x="172453" y="1687744"/>
                    <a:pt x="274262" y="1752151"/>
                    <a:pt x="284651" y="1837341"/>
                  </a:cubicBezTo>
                  <a:lnTo>
                    <a:pt x="236866" y="3468381"/>
                  </a:lnTo>
                  <a:cubicBezTo>
                    <a:pt x="236866" y="3563966"/>
                    <a:pt x="315822" y="3642919"/>
                    <a:pt x="413474" y="3644992"/>
                  </a:cubicBezTo>
                  <a:cubicBezTo>
                    <a:pt x="509053" y="3644992"/>
                    <a:pt x="588004" y="3566042"/>
                    <a:pt x="590086" y="3468381"/>
                  </a:cubicBezTo>
                  <a:lnTo>
                    <a:pt x="542294" y="1837348"/>
                  </a:lnTo>
                  <a:cubicBezTo>
                    <a:pt x="552683" y="1752151"/>
                    <a:pt x="654492" y="1687744"/>
                    <a:pt x="654492" y="1687744"/>
                  </a:cubicBezTo>
                  <a:cubicBezTo>
                    <a:pt x="758384" y="1612942"/>
                    <a:pt x="826952" y="1473737"/>
                    <a:pt x="826952" y="1261799"/>
                  </a:cubicBezTo>
                  <a:cubicBezTo>
                    <a:pt x="822791" y="941827"/>
                    <a:pt x="735528" y="501341"/>
                    <a:pt x="735528" y="501341"/>
                  </a:cubicBezTo>
                  <a:lnTo>
                    <a:pt x="660729" y="501341"/>
                  </a:lnTo>
                  <a:lnTo>
                    <a:pt x="658647" y="1338679"/>
                  </a:lnTo>
                  <a:cubicBezTo>
                    <a:pt x="658647" y="1363611"/>
                    <a:pt x="639949" y="1382312"/>
                    <a:pt x="615014" y="1382312"/>
                  </a:cubicBezTo>
                  <a:cubicBezTo>
                    <a:pt x="590086" y="1382312"/>
                    <a:pt x="571387" y="1363611"/>
                    <a:pt x="571381" y="1338676"/>
                  </a:cubicBezTo>
                  <a:close/>
                  <a:moveTo>
                    <a:pt x="4312515" y="0"/>
                  </a:moveTo>
                  <a:cubicBezTo>
                    <a:pt x="4285949" y="0"/>
                    <a:pt x="4259379" y="10623"/>
                    <a:pt x="4238125" y="31882"/>
                  </a:cubicBezTo>
                  <a:lnTo>
                    <a:pt x="3706783" y="579166"/>
                  </a:lnTo>
                  <a:lnTo>
                    <a:pt x="3685538" y="775759"/>
                  </a:lnTo>
                  <a:lnTo>
                    <a:pt x="2219037" y="775764"/>
                  </a:lnTo>
                  <a:lnTo>
                    <a:pt x="2219037" y="935159"/>
                  </a:lnTo>
                  <a:lnTo>
                    <a:pt x="2256230" y="1386798"/>
                  </a:lnTo>
                  <a:cubicBezTo>
                    <a:pt x="2803514" y="1498378"/>
                    <a:pt x="3116999" y="1849064"/>
                    <a:pt x="3116999" y="2369774"/>
                  </a:cubicBezTo>
                  <a:lnTo>
                    <a:pt x="3116999" y="3395258"/>
                  </a:lnTo>
                  <a:cubicBezTo>
                    <a:pt x="3116999" y="3485588"/>
                    <a:pt x="3090429" y="3570601"/>
                    <a:pt x="3042617" y="3644992"/>
                  </a:cubicBezTo>
                  <a:lnTo>
                    <a:pt x="3924640" y="3644992"/>
                  </a:lnTo>
                  <a:lnTo>
                    <a:pt x="4137164" y="935159"/>
                  </a:lnTo>
                  <a:lnTo>
                    <a:pt x="4137168" y="775759"/>
                  </a:lnTo>
                  <a:lnTo>
                    <a:pt x="3914008" y="775764"/>
                  </a:lnTo>
                  <a:lnTo>
                    <a:pt x="3924640" y="669491"/>
                  </a:lnTo>
                  <a:lnTo>
                    <a:pt x="4386906" y="180659"/>
                  </a:lnTo>
                  <a:cubicBezTo>
                    <a:pt x="4429407" y="138150"/>
                    <a:pt x="4429407" y="74391"/>
                    <a:pt x="4386906" y="31882"/>
                  </a:cubicBezTo>
                  <a:cubicBezTo>
                    <a:pt x="4365656" y="10632"/>
                    <a:pt x="4339081" y="0"/>
                    <a:pt x="4312515" y="0"/>
                  </a:cubicBezTo>
                  <a:close/>
                </a:path>
              </a:pathLst>
            </a:custGeom>
            <a:solidFill>
              <a:srgbClr val="F2F2F2"/>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sp>
          <p:nvSpPr>
            <p:cNvPr id="212" name="Google Shape;212;p65"/>
            <p:cNvSpPr txBox="1"/>
            <p:nvPr/>
          </p:nvSpPr>
          <p:spPr>
            <a:xfrm flipH="1">
              <a:off x="6088728" y="5834807"/>
              <a:ext cx="6894900" cy="22164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b="1" lang="en-GB" sz="6900">
                  <a:solidFill>
                    <a:schemeClr val="lt1"/>
                  </a:solidFill>
                  <a:latin typeface="Poppins"/>
                  <a:ea typeface="Poppins"/>
                  <a:cs typeface="Poppins"/>
                  <a:sym typeface="Poppins"/>
                </a:rPr>
                <a:t>FOODIE</a:t>
              </a:r>
              <a:endParaRPr sz="700"/>
            </a:p>
          </p:txBody>
        </p:sp>
      </p:grpSp>
      <p:pic>
        <p:nvPicPr>
          <p:cNvPr id="213" name="Google Shape;213;p65"/>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74"/>
          <p:cNvSpPr/>
          <p:nvPr/>
        </p:nvSpPr>
        <p:spPr>
          <a:xfrm>
            <a:off x="0" y="907575"/>
            <a:ext cx="9144000" cy="4236000"/>
          </a:xfrm>
          <a:prstGeom prst="rect">
            <a:avLst/>
          </a:prstGeom>
          <a:solidFill>
            <a:srgbClr val="06C167"/>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pic>
        <p:nvPicPr>
          <p:cNvPr id="352" name="Google Shape;352;p74"/>
          <p:cNvPicPr preferRelativeResize="0"/>
          <p:nvPr/>
        </p:nvPicPr>
        <p:blipFill rotWithShape="1">
          <a:blip r:embed="rId3">
            <a:alphaModFix/>
          </a:blip>
          <a:srcRect b="20016" l="6219" r="29126" t="10984"/>
          <a:stretch/>
        </p:blipFill>
        <p:spPr>
          <a:xfrm>
            <a:off x="1411675" y="787725"/>
            <a:ext cx="5659901" cy="4429801"/>
          </a:xfrm>
          <a:prstGeom prst="rect">
            <a:avLst/>
          </a:prstGeom>
          <a:noFill/>
          <a:ln>
            <a:noFill/>
          </a:ln>
        </p:spPr>
      </p:pic>
      <p:sp>
        <p:nvSpPr>
          <p:cNvPr id="353" name="Google Shape;353;p74"/>
          <p:cNvSpPr txBox="1"/>
          <p:nvPr/>
        </p:nvSpPr>
        <p:spPr>
          <a:xfrm>
            <a:off x="465400" y="356625"/>
            <a:ext cx="8303100" cy="4311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Clr>
                <a:srgbClr val="000000"/>
              </a:buClr>
              <a:buFont typeface="Arial"/>
              <a:buNone/>
            </a:pPr>
            <a:r>
              <a:rPr b="1" lang="en-GB" sz="2500">
                <a:solidFill>
                  <a:srgbClr val="262626"/>
                </a:solidFill>
                <a:latin typeface="Poppins"/>
                <a:ea typeface="Poppins"/>
                <a:cs typeface="Poppins"/>
                <a:sym typeface="Poppins"/>
              </a:rPr>
              <a:t> ISO 27001 Implementation Plan</a:t>
            </a:r>
            <a:endParaRPr sz="2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grpSp>
        <p:nvGrpSpPr>
          <p:cNvPr id="358" name="Google Shape;358;p75"/>
          <p:cNvGrpSpPr/>
          <p:nvPr/>
        </p:nvGrpSpPr>
        <p:grpSpPr>
          <a:xfrm>
            <a:off x="1080718" y="1106834"/>
            <a:ext cx="3447157" cy="2833568"/>
            <a:chOff x="2249735" y="1831120"/>
            <a:chExt cx="6894314" cy="5667136"/>
          </a:xfrm>
        </p:grpSpPr>
        <p:sp>
          <p:nvSpPr>
            <p:cNvPr id="359" name="Google Shape;359;p75"/>
            <p:cNvSpPr txBox="1"/>
            <p:nvPr/>
          </p:nvSpPr>
          <p:spPr>
            <a:xfrm>
              <a:off x="2249736" y="2169674"/>
              <a:ext cx="6894300" cy="9234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b="1" lang="en-GB" sz="2700">
                  <a:solidFill>
                    <a:srgbClr val="262626"/>
                  </a:solidFill>
                  <a:latin typeface="Poppins"/>
                  <a:ea typeface="Poppins"/>
                  <a:cs typeface="Poppins"/>
                  <a:sym typeface="Poppins"/>
                </a:rPr>
                <a:t>README Document </a:t>
              </a:r>
              <a:endParaRPr sz="700"/>
            </a:p>
          </p:txBody>
        </p:sp>
        <p:sp>
          <p:nvSpPr>
            <p:cNvPr id="360" name="Google Shape;360;p75"/>
            <p:cNvSpPr txBox="1"/>
            <p:nvPr/>
          </p:nvSpPr>
          <p:spPr>
            <a:xfrm>
              <a:off x="2249737" y="1831120"/>
              <a:ext cx="6894300" cy="3387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lang="en-GB" sz="800">
                  <a:solidFill>
                    <a:srgbClr val="06C167"/>
                  </a:solidFill>
                  <a:latin typeface="Poppins"/>
                  <a:ea typeface="Poppins"/>
                  <a:cs typeface="Poppins"/>
                  <a:sym typeface="Poppins"/>
                </a:rPr>
                <a:t>Foodie </a:t>
              </a:r>
              <a:endParaRPr sz="700"/>
            </a:p>
          </p:txBody>
        </p:sp>
        <p:sp>
          <p:nvSpPr>
            <p:cNvPr id="361" name="Google Shape;361;p75"/>
            <p:cNvSpPr txBox="1"/>
            <p:nvPr/>
          </p:nvSpPr>
          <p:spPr>
            <a:xfrm>
              <a:off x="2249735" y="5005683"/>
              <a:ext cx="6894300" cy="2031900"/>
            </a:xfrm>
            <a:prstGeom prst="rect">
              <a:avLst/>
            </a:prstGeom>
            <a:noFill/>
            <a:ln>
              <a:noFill/>
            </a:ln>
          </p:spPr>
          <p:txBody>
            <a:bodyPr anchorCtr="0" anchor="t" bIns="22850" lIns="45725" spcFirstLastPara="1" rIns="45725" wrap="square" tIns="22850">
              <a:spAutoFit/>
            </a:bodyPr>
            <a:lstStyle/>
            <a:p>
              <a:pPr indent="0" lvl="0" marL="0" marR="0" rtl="0" algn="l">
                <a:lnSpc>
                  <a:spcPct val="150000"/>
                </a:lnSpc>
                <a:spcBef>
                  <a:spcPts val="0"/>
                </a:spcBef>
                <a:spcAft>
                  <a:spcPts val="0"/>
                </a:spcAft>
                <a:buNone/>
              </a:pPr>
              <a:r>
                <a:rPr lang="en-GB" sz="900">
                  <a:solidFill>
                    <a:schemeClr val="dk1"/>
                  </a:solidFill>
                  <a:latin typeface="Poppins"/>
                  <a:ea typeface="Poppins"/>
                  <a:cs typeface="Poppins"/>
                  <a:sym typeface="Poppins"/>
                </a:rPr>
                <a:t>This README document is designed to assist employees, auditors, and stakeholders in easily navigating our ISMS documentation. It provides a directory of all ISMS documents and brief descriptions and links to access each document.</a:t>
              </a:r>
              <a:endParaRPr sz="900">
                <a:solidFill>
                  <a:schemeClr val="dk1"/>
                </a:solidFill>
                <a:latin typeface="Poppins"/>
                <a:ea typeface="Poppins"/>
                <a:cs typeface="Poppins"/>
                <a:sym typeface="Poppins"/>
              </a:endParaRPr>
            </a:p>
          </p:txBody>
        </p:sp>
        <p:sp>
          <p:nvSpPr>
            <p:cNvPr id="362" name="Google Shape;362;p75"/>
            <p:cNvSpPr txBox="1"/>
            <p:nvPr/>
          </p:nvSpPr>
          <p:spPr>
            <a:xfrm>
              <a:off x="2249749" y="4263327"/>
              <a:ext cx="6894300" cy="6465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In Foodie’s ISMS documentation, there are two Excel documents and thirteen Word documents in total.</a:t>
              </a:r>
              <a:endParaRPr sz="900"/>
            </a:p>
          </p:txBody>
        </p:sp>
        <p:sp>
          <p:nvSpPr>
            <p:cNvPr id="363" name="Google Shape;363;p75"/>
            <p:cNvSpPr txBox="1"/>
            <p:nvPr/>
          </p:nvSpPr>
          <p:spPr>
            <a:xfrm>
              <a:off x="2574802" y="7159556"/>
              <a:ext cx="1689900" cy="3387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None/>
              </a:pPr>
              <a:r>
                <a:rPr lang="en-GB" sz="800">
                  <a:solidFill>
                    <a:schemeClr val="lt1"/>
                  </a:solidFill>
                  <a:latin typeface="Poppins SemiBold"/>
                  <a:ea typeface="Poppins SemiBold"/>
                  <a:cs typeface="Poppins SemiBold"/>
                  <a:sym typeface="Poppins SemiBold"/>
                </a:rPr>
                <a:t>INSTALL APPS</a:t>
              </a:r>
              <a:endParaRPr sz="700"/>
            </a:p>
          </p:txBody>
        </p:sp>
      </p:grpSp>
      <p:pic>
        <p:nvPicPr>
          <p:cNvPr id="364" name="Google Shape;364;p75"/>
          <p:cNvPicPr preferRelativeResize="0"/>
          <p:nvPr/>
        </p:nvPicPr>
        <p:blipFill rotWithShape="1">
          <a:blip r:embed="rId3">
            <a:alphaModFix/>
          </a:blip>
          <a:srcRect b="21147" l="38896" r="38899" t="21152"/>
          <a:stretch/>
        </p:blipFill>
        <p:spPr>
          <a:xfrm>
            <a:off x="5250450" y="250363"/>
            <a:ext cx="3320423" cy="4642777"/>
          </a:xfrm>
          <a:prstGeom prst="rect">
            <a:avLst/>
          </a:prstGeom>
          <a:noFill/>
          <a:ln>
            <a:noFill/>
          </a:ln>
        </p:spPr>
      </p:pic>
      <p:pic>
        <p:nvPicPr>
          <p:cNvPr id="365" name="Google Shape;365;p75"/>
          <p:cNvPicPr preferRelativeResize="0"/>
          <p:nvPr>
            <p:ph idx="2" type="pic"/>
          </p:nvPr>
        </p:nvPicPr>
        <p:blipFill rotWithShape="1">
          <a:blip r:embed="rId4">
            <a:alphaModFix/>
          </a:blip>
          <a:srcRect b="-947" l="24660" r="27119" t="-947"/>
          <a:stretch/>
        </p:blipFill>
        <p:spPr>
          <a:xfrm>
            <a:off x="5550225" y="526875"/>
            <a:ext cx="2720874" cy="4106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76"/>
          <p:cNvSpPr/>
          <p:nvPr/>
        </p:nvSpPr>
        <p:spPr>
          <a:xfrm>
            <a:off x="0" y="0"/>
            <a:ext cx="9144000" cy="2571900"/>
          </a:xfrm>
          <a:prstGeom prst="rect">
            <a:avLst/>
          </a:prstGeom>
          <a:solidFill>
            <a:srgbClr val="06C167"/>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371" name="Google Shape;371;p76"/>
          <p:cNvSpPr txBox="1"/>
          <p:nvPr/>
        </p:nvSpPr>
        <p:spPr>
          <a:xfrm>
            <a:off x="445350" y="1821675"/>
            <a:ext cx="8253300" cy="15855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b="1" lang="en-GB" sz="5000">
                <a:solidFill>
                  <a:schemeClr val="lt1"/>
                </a:solidFill>
                <a:latin typeface="Poppins"/>
                <a:ea typeface="Poppins"/>
                <a:cs typeface="Poppins"/>
                <a:sym typeface="Poppins"/>
              </a:rPr>
              <a:t>Foodie’s ISMS</a:t>
            </a:r>
            <a:r>
              <a:rPr b="1" lang="en-GB" sz="5000">
                <a:solidFill>
                  <a:srgbClr val="262626"/>
                </a:solidFill>
                <a:latin typeface="Poppins"/>
                <a:ea typeface="Poppins"/>
                <a:cs typeface="Poppins"/>
                <a:sym typeface="Poppins"/>
              </a:rPr>
              <a:t> </a:t>
            </a:r>
            <a:endParaRPr b="1" sz="5000">
              <a:solidFill>
                <a:srgbClr val="262626"/>
              </a:solidFill>
              <a:latin typeface="Poppins"/>
              <a:ea typeface="Poppins"/>
              <a:cs typeface="Poppins"/>
              <a:sym typeface="Poppins"/>
            </a:endParaRPr>
          </a:p>
          <a:p>
            <a:pPr indent="0" lvl="0" marL="0" marR="0" rtl="0" algn="ctr">
              <a:spcBef>
                <a:spcPts val="0"/>
              </a:spcBef>
              <a:spcAft>
                <a:spcPts val="0"/>
              </a:spcAft>
              <a:buNone/>
            </a:pPr>
            <a:r>
              <a:rPr b="1" lang="en-GB" sz="5000">
                <a:solidFill>
                  <a:srgbClr val="262626"/>
                </a:solidFill>
                <a:latin typeface="Poppins"/>
                <a:ea typeface="Poppins"/>
                <a:cs typeface="Poppins"/>
                <a:sym typeface="Poppins"/>
              </a:rPr>
              <a:t>Process Map Operation</a:t>
            </a:r>
            <a:endParaRPr b="1" i="0" sz="5000" u="none" cap="none" strike="noStrike">
              <a:solidFill>
                <a:srgbClr val="0892FD"/>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77"/>
          <p:cNvPicPr preferRelativeResize="0"/>
          <p:nvPr/>
        </p:nvPicPr>
        <p:blipFill>
          <a:blip r:embed="rId3">
            <a:alphaModFix/>
          </a:blip>
          <a:stretch>
            <a:fillRect/>
          </a:stretch>
        </p:blipFill>
        <p:spPr>
          <a:xfrm>
            <a:off x="152400" y="765500"/>
            <a:ext cx="8839204" cy="361250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78"/>
          <p:cNvSpPr/>
          <p:nvPr/>
        </p:nvSpPr>
        <p:spPr>
          <a:xfrm>
            <a:off x="1095403" y="1595032"/>
            <a:ext cx="5071800" cy="945600"/>
          </a:xfrm>
          <a:prstGeom prst="rect">
            <a:avLst/>
          </a:pr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382" name="Google Shape;382;p78"/>
          <p:cNvSpPr/>
          <p:nvPr/>
        </p:nvSpPr>
        <p:spPr>
          <a:xfrm>
            <a:off x="1386994" y="1695070"/>
            <a:ext cx="471104" cy="745202"/>
          </a:xfrm>
          <a:custGeom>
            <a:rect b="b" l="l" r="r" t="t"/>
            <a:pathLst>
              <a:path extrusionOk="0" h="34851" w="21968">
                <a:moveTo>
                  <a:pt x="1" y="1"/>
                </a:moveTo>
                <a:lnTo>
                  <a:pt x="1" y="34850"/>
                </a:lnTo>
                <a:lnTo>
                  <a:pt x="11907" y="34850"/>
                </a:lnTo>
                <a:lnTo>
                  <a:pt x="21968" y="17432"/>
                </a:lnTo>
                <a:lnTo>
                  <a:pt x="11907" y="1"/>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383" name="Google Shape;383;p78"/>
          <p:cNvSpPr/>
          <p:nvPr/>
        </p:nvSpPr>
        <p:spPr>
          <a:xfrm>
            <a:off x="442025" y="1470525"/>
            <a:ext cx="1039975" cy="1194277"/>
          </a:xfrm>
          <a:custGeom>
            <a:rect b="b" l="l" r="r" t="t"/>
            <a:pathLst>
              <a:path extrusionOk="0" h="55853" w="48495">
                <a:moveTo>
                  <a:pt x="16300" y="0"/>
                </a:moveTo>
                <a:cubicBezTo>
                  <a:pt x="16169" y="0"/>
                  <a:pt x="16050" y="72"/>
                  <a:pt x="15979" y="191"/>
                </a:cubicBezTo>
                <a:lnTo>
                  <a:pt x="72" y="27742"/>
                </a:lnTo>
                <a:cubicBezTo>
                  <a:pt x="1" y="27849"/>
                  <a:pt x="1" y="28004"/>
                  <a:pt x="72" y="28123"/>
                </a:cubicBezTo>
                <a:lnTo>
                  <a:pt x="15979" y="55662"/>
                </a:lnTo>
                <a:cubicBezTo>
                  <a:pt x="16050" y="55781"/>
                  <a:pt x="16169" y="55853"/>
                  <a:pt x="16300" y="55853"/>
                </a:cubicBezTo>
                <a:lnTo>
                  <a:pt x="48114" y="55853"/>
                </a:lnTo>
                <a:cubicBezTo>
                  <a:pt x="48316" y="55853"/>
                  <a:pt x="48495" y="55686"/>
                  <a:pt x="48495" y="55472"/>
                </a:cubicBezTo>
                <a:cubicBezTo>
                  <a:pt x="48495" y="55257"/>
                  <a:pt x="48316" y="55091"/>
                  <a:pt x="48114" y="55091"/>
                </a:cubicBezTo>
                <a:lnTo>
                  <a:pt x="16526" y="55091"/>
                </a:lnTo>
                <a:lnTo>
                  <a:pt x="846" y="27933"/>
                </a:lnTo>
                <a:lnTo>
                  <a:pt x="16526" y="762"/>
                </a:lnTo>
                <a:lnTo>
                  <a:pt x="48114" y="762"/>
                </a:lnTo>
                <a:cubicBezTo>
                  <a:pt x="48316" y="762"/>
                  <a:pt x="48495" y="596"/>
                  <a:pt x="48495" y="381"/>
                </a:cubicBezTo>
                <a:cubicBezTo>
                  <a:pt x="48495" y="179"/>
                  <a:pt x="48316" y="0"/>
                  <a:pt x="48114" y="0"/>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384" name="Google Shape;384;p78"/>
          <p:cNvSpPr/>
          <p:nvPr/>
        </p:nvSpPr>
        <p:spPr>
          <a:xfrm>
            <a:off x="585255" y="1595018"/>
            <a:ext cx="1094874" cy="945299"/>
          </a:xfrm>
          <a:custGeom>
            <a:rect b="b" l="l" r="r" t="t"/>
            <a:pathLst>
              <a:path extrusionOk="0" h="44209" w="51055">
                <a:moveTo>
                  <a:pt x="12764" y="1"/>
                </a:moveTo>
                <a:lnTo>
                  <a:pt x="1" y="22111"/>
                </a:lnTo>
                <a:lnTo>
                  <a:pt x="12764" y="44208"/>
                </a:lnTo>
                <a:lnTo>
                  <a:pt x="38291" y="44208"/>
                </a:lnTo>
                <a:lnTo>
                  <a:pt x="51055" y="22111"/>
                </a:lnTo>
                <a:lnTo>
                  <a:pt x="38291" y="1"/>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I</a:t>
            </a:r>
            <a:endParaRPr b="1" sz="2200">
              <a:solidFill>
                <a:srgbClr val="06C167"/>
              </a:solidFill>
              <a:latin typeface="Poppins"/>
              <a:ea typeface="Poppins"/>
              <a:cs typeface="Poppins"/>
              <a:sym typeface="Poppins"/>
            </a:endParaRPr>
          </a:p>
        </p:txBody>
      </p:sp>
      <p:sp>
        <p:nvSpPr>
          <p:cNvPr id="385" name="Google Shape;385;p78"/>
          <p:cNvSpPr/>
          <p:nvPr/>
        </p:nvSpPr>
        <p:spPr>
          <a:xfrm>
            <a:off x="2977056" y="2603018"/>
            <a:ext cx="5071800" cy="945600"/>
          </a:xfrm>
          <a:prstGeom prst="rect">
            <a:avLst/>
          </a:prstGeom>
          <a:solidFill>
            <a:srgbClr val="06C167">
              <a:alpha val="7490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386" name="Google Shape;386;p78"/>
          <p:cNvSpPr/>
          <p:nvPr/>
        </p:nvSpPr>
        <p:spPr>
          <a:xfrm>
            <a:off x="7285910" y="2703255"/>
            <a:ext cx="471104" cy="745180"/>
          </a:xfrm>
          <a:custGeom>
            <a:rect b="b" l="l" r="r" t="t"/>
            <a:pathLst>
              <a:path extrusionOk="0" h="34850" w="21968">
                <a:moveTo>
                  <a:pt x="10061" y="0"/>
                </a:moveTo>
                <a:lnTo>
                  <a:pt x="1" y="17419"/>
                </a:lnTo>
                <a:lnTo>
                  <a:pt x="10061" y="34850"/>
                </a:lnTo>
                <a:lnTo>
                  <a:pt x="21968" y="34850"/>
                </a:lnTo>
                <a:lnTo>
                  <a:pt x="21968" y="0"/>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387" name="Google Shape;387;p78"/>
          <p:cNvSpPr/>
          <p:nvPr/>
        </p:nvSpPr>
        <p:spPr>
          <a:xfrm>
            <a:off x="7662010" y="2478711"/>
            <a:ext cx="1039975" cy="1194277"/>
          </a:xfrm>
          <a:custGeom>
            <a:rect b="b" l="l" r="r" t="t"/>
            <a:pathLst>
              <a:path extrusionOk="0" h="55853" w="48495">
                <a:moveTo>
                  <a:pt x="382" y="0"/>
                </a:moveTo>
                <a:cubicBezTo>
                  <a:pt x="179" y="0"/>
                  <a:pt x="1" y="167"/>
                  <a:pt x="1" y="381"/>
                </a:cubicBezTo>
                <a:cubicBezTo>
                  <a:pt x="1" y="584"/>
                  <a:pt x="179" y="762"/>
                  <a:pt x="382" y="762"/>
                </a:cubicBezTo>
                <a:lnTo>
                  <a:pt x="31969" y="762"/>
                </a:lnTo>
                <a:lnTo>
                  <a:pt x="47649" y="27920"/>
                </a:lnTo>
                <a:lnTo>
                  <a:pt x="31969" y="55090"/>
                </a:lnTo>
                <a:lnTo>
                  <a:pt x="382" y="55090"/>
                </a:lnTo>
                <a:cubicBezTo>
                  <a:pt x="179" y="55090"/>
                  <a:pt x="1" y="55257"/>
                  <a:pt x="1" y="55471"/>
                </a:cubicBezTo>
                <a:cubicBezTo>
                  <a:pt x="1" y="55674"/>
                  <a:pt x="179" y="55852"/>
                  <a:pt x="382" y="55852"/>
                </a:cubicBezTo>
                <a:lnTo>
                  <a:pt x="32195" y="55852"/>
                </a:lnTo>
                <a:cubicBezTo>
                  <a:pt x="32326" y="55852"/>
                  <a:pt x="32457" y="55781"/>
                  <a:pt x="32516" y="55662"/>
                </a:cubicBezTo>
                <a:lnTo>
                  <a:pt x="48423" y="28111"/>
                </a:lnTo>
                <a:cubicBezTo>
                  <a:pt x="48495" y="27992"/>
                  <a:pt x="48495" y="27849"/>
                  <a:pt x="48423" y="27730"/>
                </a:cubicBezTo>
                <a:lnTo>
                  <a:pt x="32516" y="191"/>
                </a:lnTo>
                <a:cubicBezTo>
                  <a:pt x="32457" y="72"/>
                  <a:pt x="32326" y="0"/>
                  <a:pt x="32195" y="0"/>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388" name="Google Shape;388;p78"/>
          <p:cNvSpPr/>
          <p:nvPr/>
        </p:nvSpPr>
        <p:spPr>
          <a:xfrm>
            <a:off x="7463881" y="2602947"/>
            <a:ext cx="1094874" cy="945556"/>
          </a:xfrm>
          <a:custGeom>
            <a:rect b="b" l="l" r="r" t="t"/>
            <a:pathLst>
              <a:path extrusionOk="0" h="44221" w="51055">
                <a:moveTo>
                  <a:pt x="12764" y="0"/>
                </a:moveTo>
                <a:lnTo>
                  <a:pt x="0" y="22110"/>
                </a:lnTo>
                <a:lnTo>
                  <a:pt x="12764" y="44220"/>
                </a:lnTo>
                <a:lnTo>
                  <a:pt x="38291" y="44220"/>
                </a:lnTo>
                <a:lnTo>
                  <a:pt x="51054" y="22110"/>
                </a:lnTo>
                <a:lnTo>
                  <a:pt x="38291" y="0"/>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D</a:t>
            </a:r>
            <a:endParaRPr b="1" sz="2200">
              <a:solidFill>
                <a:srgbClr val="06C167"/>
              </a:solidFill>
              <a:latin typeface="Poppins"/>
              <a:ea typeface="Poppins"/>
              <a:cs typeface="Poppins"/>
              <a:sym typeface="Poppins"/>
            </a:endParaRPr>
          </a:p>
        </p:txBody>
      </p:sp>
      <p:grpSp>
        <p:nvGrpSpPr>
          <p:cNvPr id="389" name="Google Shape;389;p78"/>
          <p:cNvGrpSpPr/>
          <p:nvPr/>
        </p:nvGrpSpPr>
        <p:grpSpPr>
          <a:xfrm>
            <a:off x="3039475" y="2584164"/>
            <a:ext cx="4455467" cy="948511"/>
            <a:chOff x="12178548" y="3592848"/>
            <a:chExt cx="4624252" cy="1498201"/>
          </a:xfrm>
        </p:grpSpPr>
        <p:sp>
          <p:nvSpPr>
            <p:cNvPr id="390" name="Google Shape;390;p78"/>
            <p:cNvSpPr txBox="1"/>
            <p:nvPr/>
          </p:nvSpPr>
          <p:spPr>
            <a:xfrm>
              <a:off x="12178548" y="3996948"/>
              <a:ext cx="4407300" cy="10941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600">
                  <a:solidFill>
                    <a:schemeClr val="lt1"/>
                  </a:solidFill>
                  <a:latin typeface="Poppins"/>
                  <a:ea typeface="Poppins"/>
                  <a:cs typeface="Poppins"/>
                  <a:sym typeface="Poppins"/>
                </a:rPr>
                <a:t>The ISMS scope for Foodie's operations is defined to encompass critical components like order processing systems, customer databases, payment gateways, and other relevant systems and data, ensuring their comprehensive protection. The </a:t>
              </a:r>
              <a:r>
                <a:rPr b="1" lang="en-GB" sz="600">
                  <a:solidFill>
                    <a:schemeClr val="dk1"/>
                  </a:solidFill>
                  <a:latin typeface="Poppins"/>
                  <a:ea typeface="Poppins"/>
                  <a:cs typeface="Poppins"/>
                  <a:sym typeface="Poppins"/>
                </a:rPr>
                <a:t>Security Assessment Documentation</a:t>
              </a:r>
              <a:r>
                <a:rPr lang="en-GB" sz="600">
                  <a:solidFill>
                    <a:schemeClr val="lt1"/>
                  </a:solidFill>
                  <a:latin typeface="Poppins"/>
                  <a:ea typeface="Poppins"/>
                  <a:cs typeface="Poppins"/>
                  <a:sym typeface="Poppins"/>
                </a:rPr>
                <a:t> sets information security objectives, monitoring plans, and security control policies, serving as a framework for assessing and maintaining security within the defined ISMS scope.</a:t>
              </a:r>
              <a:endParaRPr sz="600"/>
            </a:p>
          </p:txBody>
        </p:sp>
        <p:sp>
          <p:nvSpPr>
            <p:cNvPr id="391" name="Google Shape;391;p78"/>
            <p:cNvSpPr txBox="1"/>
            <p:nvPr/>
          </p:nvSpPr>
          <p:spPr>
            <a:xfrm>
              <a:off x="12181600" y="3592848"/>
              <a:ext cx="4621200" cy="4134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a:solidFill>
                    <a:schemeClr val="lt1"/>
                  </a:solidFill>
                  <a:latin typeface="Poppins SemiBold"/>
                  <a:ea typeface="Poppins SemiBold"/>
                  <a:cs typeface="Poppins SemiBold"/>
                  <a:sym typeface="Poppins SemiBold"/>
                </a:rPr>
                <a:t>Define the scope and boundaries of the ISMS</a:t>
              </a:r>
              <a:endParaRPr/>
            </a:p>
          </p:txBody>
        </p:sp>
      </p:grpSp>
      <p:grpSp>
        <p:nvGrpSpPr>
          <p:cNvPr id="392" name="Google Shape;392;p78"/>
          <p:cNvGrpSpPr/>
          <p:nvPr/>
        </p:nvGrpSpPr>
        <p:grpSpPr>
          <a:xfrm>
            <a:off x="1857750" y="1616724"/>
            <a:ext cx="5072161" cy="900282"/>
            <a:chOff x="11998564" y="3690858"/>
            <a:chExt cx="5681820" cy="1024211"/>
          </a:xfrm>
        </p:grpSpPr>
        <p:sp>
          <p:nvSpPr>
            <p:cNvPr id="393" name="Google Shape;393;p78"/>
            <p:cNvSpPr txBox="1"/>
            <p:nvPr/>
          </p:nvSpPr>
          <p:spPr>
            <a:xfrm>
              <a:off x="11998564" y="3988469"/>
              <a:ext cx="4821600" cy="7266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700">
                  <a:solidFill>
                    <a:schemeClr val="lt1"/>
                  </a:solidFill>
                  <a:latin typeface="Poppins"/>
                  <a:ea typeface="Poppins"/>
                  <a:cs typeface="Poppins"/>
                  <a:sym typeface="Poppins"/>
                </a:rPr>
                <a:t>The </a:t>
              </a:r>
              <a:r>
                <a:rPr b="1" lang="en-GB" sz="700">
                  <a:solidFill>
                    <a:schemeClr val="dk1"/>
                  </a:solidFill>
                  <a:latin typeface="Poppins"/>
                  <a:ea typeface="Poppins"/>
                  <a:cs typeface="Poppins"/>
                  <a:sym typeface="Poppins"/>
                </a:rPr>
                <a:t>Company Information &amp; Business Model </a:t>
              </a:r>
              <a:r>
                <a:rPr lang="en-GB" sz="700">
                  <a:solidFill>
                    <a:schemeClr val="lt1"/>
                  </a:solidFill>
                  <a:latin typeface="Poppins"/>
                  <a:ea typeface="Poppins"/>
                  <a:cs typeface="Poppins"/>
                  <a:sym typeface="Poppins"/>
                </a:rPr>
                <a:t>document provides an introductory overview of Foodie, including its background, business model, information security standards, technical objectives, and regulatory compliance. This information is essential for integrating relevant details into Foodie's Information Security Management System (ISMS).</a:t>
              </a:r>
              <a:endParaRPr sz="700"/>
            </a:p>
          </p:txBody>
        </p:sp>
        <p:sp>
          <p:nvSpPr>
            <p:cNvPr id="394" name="Google Shape;394;p78"/>
            <p:cNvSpPr txBox="1"/>
            <p:nvPr/>
          </p:nvSpPr>
          <p:spPr>
            <a:xfrm>
              <a:off x="11998984" y="3690858"/>
              <a:ext cx="5681400" cy="2976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Clr>
                  <a:schemeClr val="dk1"/>
                </a:buClr>
                <a:buSzPts val="1100"/>
                <a:buFont typeface="Arial"/>
                <a:buNone/>
              </a:pPr>
              <a:r>
                <a:rPr lang="en-GB">
                  <a:solidFill>
                    <a:schemeClr val="lt1"/>
                  </a:solidFill>
                  <a:latin typeface="Poppins SemiBold"/>
                  <a:ea typeface="Poppins SemiBold"/>
                  <a:cs typeface="Poppins SemiBold"/>
                  <a:sym typeface="Poppins SemiBold"/>
                </a:rPr>
                <a:t>Identify stakeholders and their requirements</a:t>
              </a:r>
              <a:endParaRPr>
                <a:solidFill>
                  <a:schemeClr val="lt1"/>
                </a:solidFill>
                <a:latin typeface="Poppins SemiBold"/>
                <a:ea typeface="Poppins SemiBold"/>
                <a:cs typeface="Poppins SemiBold"/>
                <a:sym typeface="Poppins SemiBold"/>
              </a:endParaRPr>
            </a:p>
          </p:txBody>
        </p:sp>
      </p:grpSp>
      <p:sp>
        <p:nvSpPr>
          <p:cNvPr id="395" name="Google Shape;395;p78"/>
          <p:cNvSpPr txBox="1"/>
          <p:nvPr/>
        </p:nvSpPr>
        <p:spPr>
          <a:xfrm>
            <a:off x="420450" y="678925"/>
            <a:ext cx="8303100" cy="4311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b="1" lang="en-GB" sz="2500">
                <a:solidFill>
                  <a:srgbClr val="262626"/>
                </a:solidFill>
                <a:latin typeface="Poppins"/>
                <a:ea typeface="Poppins"/>
                <a:cs typeface="Poppins"/>
                <a:sym typeface="Poppins"/>
              </a:rPr>
              <a:t>Define the ISMS Context and Scope</a:t>
            </a:r>
            <a:endParaRPr sz="2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79"/>
          <p:cNvSpPr/>
          <p:nvPr/>
        </p:nvSpPr>
        <p:spPr>
          <a:xfrm>
            <a:off x="1095403" y="1595032"/>
            <a:ext cx="5071800" cy="945600"/>
          </a:xfrm>
          <a:prstGeom prst="rect">
            <a:avLst/>
          </a:pr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01" name="Google Shape;401;p79"/>
          <p:cNvSpPr/>
          <p:nvPr/>
        </p:nvSpPr>
        <p:spPr>
          <a:xfrm>
            <a:off x="1386994" y="1695070"/>
            <a:ext cx="471104" cy="745202"/>
          </a:xfrm>
          <a:custGeom>
            <a:rect b="b" l="l" r="r" t="t"/>
            <a:pathLst>
              <a:path extrusionOk="0" h="34851" w="21968">
                <a:moveTo>
                  <a:pt x="1" y="1"/>
                </a:moveTo>
                <a:lnTo>
                  <a:pt x="1" y="34850"/>
                </a:lnTo>
                <a:lnTo>
                  <a:pt x="11907" y="34850"/>
                </a:lnTo>
                <a:lnTo>
                  <a:pt x="21968" y="17432"/>
                </a:lnTo>
                <a:lnTo>
                  <a:pt x="11907" y="1"/>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02" name="Google Shape;402;p79"/>
          <p:cNvSpPr/>
          <p:nvPr/>
        </p:nvSpPr>
        <p:spPr>
          <a:xfrm>
            <a:off x="442025" y="1470525"/>
            <a:ext cx="1039975" cy="1194277"/>
          </a:xfrm>
          <a:custGeom>
            <a:rect b="b" l="l" r="r" t="t"/>
            <a:pathLst>
              <a:path extrusionOk="0" h="55853" w="48495">
                <a:moveTo>
                  <a:pt x="16300" y="0"/>
                </a:moveTo>
                <a:cubicBezTo>
                  <a:pt x="16169" y="0"/>
                  <a:pt x="16050" y="72"/>
                  <a:pt x="15979" y="191"/>
                </a:cubicBezTo>
                <a:lnTo>
                  <a:pt x="72" y="27742"/>
                </a:lnTo>
                <a:cubicBezTo>
                  <a:pt x="1" y="27849"/>
                  <a:pt x="1" y="28004"/>
                  <a:pt x="72" y="28123"/>
                </a:cubicBezTo>
                <a:lnTo>
                  <a:pt x="15979" y="55662"/>
                </a:lnTo>
                <a:cubicBezTo>
                  <a:pt x="16050" y="55781"/>
                  <a:pt x="16169" y="55853"/>
                  <a:pt x="16300" y="55853"/>
                </a:cubicBezTo>
                <a:lnTo>
                  <a:pt x="48114" y="55853"/>
                </a:lnTo>
                <a:cubicBezTo>
                  <a:pt x="48316" y="55853"/>
                  <a:pt x="48495" y="55686"/>
                  <a:pt x="48495" y="55472"/>
                </a:cubicBezTo>
                <a:cubicBezTo>
                  <a:pt x="48495" y="55257"/>
                  <a:pt x="48316" y="55091"/>
                  <a:pt x="48114" y="55091"/>
                </a:cubicBezTo>
                <a:lnTo>
                  <a:pt x="16526" y="55091"/>
                </a:lnTo>
                <a:lnTo>
                  <a:pt x="846" y="27933"/>
                </a:lnTo>
                <a:lnTo>
                  <a:pt x="16526" y="762"/>
                </a:lnTo>
                <a:lnTo>
                  <a:pt x="48114" y="762"/>
                </a:lnTo>
                <a:cubicBezTo>
                  <a:pt x="48316" y="762"/>
                  <a:pt x="48495" y="596"/>
                  <a:pt x="48495" y="381"/>
                </a:cubicBezTo>
                <a:cubicBezTo>
                  <a:pt x="48495" y="179"/>
                  <a:pt x="48316" y="0"/>
                  <a:pt x="48114" y="0"/>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03" name="Google Shape;403;p79"/>
          <p:cNvSpPr/>
          <p:nvPr/>
        </p:nvSpPr>
        <p:spPr>
          <a:xfrm>
            <a:off x="585255" y="1595018"/>
            <a:ext cx="1094874" cy="945299"/>
          </a:xfrm>
          <a:custGeom>
            <a:rect b="b" l="l" r="r" t="t"/>
            <a:pathLst>
              <a:path extrusionOk="0" h="44209" w="51055">
                <a:moveTo>
                  <a:pt x="12764" y="1"/>
                </a:moveTo>
                <a:lnTo>
                  <a:pt x="1" y="22111"/>
                </a:lnTo>
                <a:lnTo>
                  <a:pt x="12764" y="44208"/>
                </a:lnTo>
                <a:lnTo>
                  <a:pt x="38291" y="44208"/>
                </a:lnTo>
                <a:lnTo>
                  <a:pt x="51055" y="22111"/>
                </a:lnTo>
                <a:lnTo>
                  <a:pt x="38291" y="1"/>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A</a:t>
            </a:r>
            <a:endParaRPr b="1" sz="2200">
              <a:solidFill>
                <a:srgbClr val="06C167"/>
              </a:solidFill>
              <a:latin typeface="Poppins"/>
              <a:ea typeface="Poppins"/>
              <a:cs typeface="Poppins"/>
              <a:sym typeface="Poppins"/>
            </a:endParaRPr>
          </a:p>
        </p:txBody>
      </p:sp>
      <p:sp>
        <p:nvSpPr>
          <p:cNvPr id="404" name="Google Shape;404;p79"/>
          <p:cNvSpPr/>
          <p:nvPr/>
        </p:nvSpPr>
        <p:spPr>
          <a:xfrm>
            <a:off x="2977056" y="2603018"/>
            <a:ext cx="5071800" cy="945600"/>
          </a:xfrm>
          <a:prstGeom prst="rect">
            <a:avLst/>
          </a:prstGeom>
          <a:solidFill>
            <a:srgbClr val="06C167">
              <a:alpha val="7490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05" name="Google Shape;405;p79"/>
          <p:cNvSpPr/>
          <p:nvPr/>
        </p:nvSpPr>
        <p:spPr>
          <a:xfrm>
            <a:off x="7285910" y="2703255"/>
            <a:ext cx="471104" cy="745180"/>
          </a:xfrm>
          <a:custGeom>
            <a:rect b="b" l="l" r="r" t="t"/>
            <a:pathLst>
              <a:path extrusionOk="0" h="34850" w="21968">
                <a:moveTo>
                  <a:pt x="10061" y="0"/>
                </a:moveTo>
                <a:lnTo>
                  <a:pt x="1" y="17419"/>
                </a:lnTo>
                <a:lnTo>
                  <a:pt x="10061" y="34850"/>
                </a:lnTo>
                <a:lnTo>
                  <a:pt x="21968" y="34850"/>
                </a:lnTo>
                <a:lnTo>
                  <a:pt x="21968" y="0"/>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06" name="Google Shape;406;p79"/>
          <p:cNvSpPr/>
          <p:nvPr/>
        </p:nvSpPr>
        <p:spPr>
          <a:xfrm>
            <a:off x="7662010" y="2478711"/>
            <a:ext cx="1039975" cy="1194277"/>
          </a:xfrm>
          <a:custGeom>
            <a:rect b="b" l="l" r="r" t="t"/>
            <a:pathLst>
              <a:path extrusionOk="0" h="55853" w="48495">
                <a:moveTo>
                  <a:pt x="382" y="0"/>
                </a:moveTo>
                <a:cubicBezTo>
                  <a:pt x="179" y="0"/>
                  <a:pt x="1" y="167"/>
                  <a:pt x="1" y="381"/>
                </a:cubicBezTo>
                <a:cubicBezTo>
                  <a:pt x="1" y="584"/>
                  <a:pt x="179" y="762"/>
                  <a:pt x="382" y="762"/>
                </a:cubicBezTo>
                <a:lnTo>
                  <a:pt x="31969" y="762"/>
                </a:lnTo>
                <a:lnTo>
                  <a:pt x="47649" y="27920"/>
                </a:lnTo>
                <a:lnTo>
                  <a:pt x="31969" y="55090"/>
                </a:lnTo>
                <a:lnTo>
                  <a:pt x="382" y="55090"/>
                </a:lnTo>
                <a:cubicBezTo>
                  <a:pt x="179" y="55090"/>
                  <a:pt x="1" y="55257"/>
                  <a:pt x="1" y="55471"/>
                </a:cubicBezTo>
                <a:cubicBezTo>
                  <a:pt x="1" y="55674"/>
                  <a:pt x="179" y="55852"/>
                  <a:pt x="382" y="55852"/>
                </a:cubicBezTo>
                <a:lnTo>
                  <a:pt x="32195" y="55852"/>
                </a:lnTo>
                <a:cubicBezTo>
                  <a:pt x="32326" y="55852"/>
                  <a:pt x="32457" y="55781"/>
                  <a:pt x="32516" y="55662"/>
                </a:cubicBezTo>
                <a:lnTo>
                  <a:pt x="48423" y="28111"/>
                </a:lnTo>
                <a:cubicBezTo>
                  <a:pt x="48495" y="27992"/>
                  <a:pt x="48495" y="27849"/>
                  <a:pt x="48423" y="27730"/>
                </a:cubicBezTo>
                <a:lnTo>
                  <a:pt x="32516" y="191"/>
                </a:lnTo>
                <a:cubicBezTo>
                  <a:pt x="32457" y="72"/>
                  <a:pt x="32326" y="0"/>
                  <a:pt x="32195" y="0"/>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07" name="Google Shape;407;p79"/>
          <p:cNvSpPr/>
          <p:nvPr/>
        </p:nvSpPr>
        <p:spPr>
          <a:xfrm>
            <a:off x="7463881" y="2602947"/>
            <a:ext cx="1094874" cy="945556"/>
          </a:xfrm>
          <a:custGeom>
            <a:rect b="b" l="l" r="r" t="t"/>
            <a:pathLst>
              <a:path extrusionOk="0" h="44221" w="51055">
                <a:moveTo>
                  <a:pt x="12764" y="0"/>
                </a:moveTo>
                <a:lnTo>
                  <a:pt x="0" y="22110"/>
                </a:lnTo>
                <a:lnTo>
                  <a:pt x="12764" y="44220"/>
                </a:lnTo>
                <a:lnTo>
                  <a:pt x="38291" y="44220"/>
                </a:lnTo>
                <a:lnTo>
                  <a:pt x="51054" y="22110"/>
                </a:lnTo>
                <a:lnTo>
                  <a:pt x="38291" y="0"/>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D</a:t>
            </a:r>
            <a:endParaRPr b="1" sz="2200">
              <a:solidFill>
                <a:srgbClr val="06C167"/>
              </a:solidFill>
              <a:latin typeface="Poppins"/>
              <a:ea typeface="Poppins"/>
              <a:cs typeface="Poppins"/>
              <a:sym typeface="Poppins"/>
            </a:endParaRPr>
          </a:p>
        </p:txBody>
      </p:sp>
      <p:grpSp>
        <p:nvGrpSpPr>
          <p:cNvPr id="408" name="Google Shape;408;p79"/>
          <p:cNvGrpSpPr/>
          <p:nvPr/>
        </p:nvGrpSpPr>
        <p:grpSpPr>
          <a:xfrm>
            <a:off x="2977496" y="2660087"/>
            <a:ext cx="4391527" cy="830688"/>
            <a:chOff x="12266427" y="3713208"/>
            <a:chExt cx="4621201" cy="1555013"/>
          </a:xfrm>
        </p:grpSpPr>
        <p:sp>
          <p:nvSpPr>
            <p:cNvPr id="409" name="Google Shape;409;p79"/>
            <p:cNvSpPr txBox="1"/>
            <p:nvPr/>
          </p:nvSpPr>
          <p:spPr>
            <a:xfrm>
              <a:off x="12266428" y="4259921"/>
              <a:ext cx="4621200" cy="10083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800">
                  <a:solidFill>
                    <a:schemeClr val="lt1"/>
                  </a:solidFill>
                  <a:latin typeface="Poppins"/>
                  <a:ea typeface="Poppins"/>
                  <a:cs typeface="Poppins"/>
                  <a:sym typeface="Poppins"/>
                </a:rPr>
                <a:t>Develop a tailored Information Security Policy for the food delivery hub, emphasizing the commitment to protect customer data, secure transactions, and ensure service availability. This policy will serve as the cornerstone for all security-related actions.</a:t>
              </a:r>
              <a:endParaRPr sz="800"/>
            </a:p>
          </p:txBody>
        </p:sp>
        <p:sp>
          <p:nvSpPr>
            <p:cNvPr id="410" name="Google Shape;410;p79"/>
            <p:cNvSpPr txBox="1"/>
            <p:nvPr/>
          </p:nvSpPr>
          <p:spPr>
            <a:xfrm>
              <a:off x="12266427" y="3713208"/>
              <a:ext cx="4621200" cy="4899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a:solidFill>
                    <a:schemeClr val="lt1"/>
                  </a:solidFill>
                  <a:latin typeface="Poppins SemiBold"/>
                  <a:ea typeface="Poppins SemiBold"/>
                  <a:cs typeface="Poppins SemiBold"/>
                  <a:sym typeface="Poppins SemiBold"/>
                </a:rPr>
                <a:t>Develop the Information Security Policy</a:t>
              </a:r>
              <a:endParaRPr/>
            </a:p>
          </p:txBody>
        </p:sp>
      </p:grpSp>
      <p:grpSp>
        <p:nvGrpSpPr>
          <p:cNvPr id="411" name="Google Shape;411;p79"/>
          <p:cNvGrpSpPr/>
          <p:nvPr/>
        </p:nvGrpSpPr>
        <p:grpSpPr>
          <a:xfrm>
            <a:off x="1858100" y="1616738"/>
            <a:ext cx="5071786" cy="853847"/>
            <a:chOff x="11998981" y="3657173"/>
            <a:chExt cx="5681400" cy="1348676"/>
          </a:xfrm>
        </p:grpSpPr>
        <p:sp>
          <p:nvSpPr>
            <p:cNvPr id="412" name="Google Shape;412;p79"/>
            <p:cNvSpPr txBox="1"/>
            <p:nvPr/>
          </p:nvSpPr>
          <p:spPr>
            <a:xfrm>
              <a:off x="11998982" y="3996949"/>
              <a:ext cx="4790400" cy="10089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700">
                  <a:solidFill>
                    <a:schemeClr val="lt1"/>
                  </a:solidFill>
                  <a:latin typeface="Poppins"/>
                  <a:ea typeface="Poppins"/>
                  <a:cs typeface="Poppins"/>
                  <a:sym typeface="Poppins"/>
                </a:rPr>
                <a:t>In an ISMS, a senior executive (CIO or CSO) is crucial as the top management representative, responsible for leadership, resource allocation, and ISMS integration into the company's strategy. The document </a:t>
              </a:r>
              <a:r>
                <a:rPr b="1" lang="en-GB" sz="700">
                  <a:solidFill>
                    <a:schemeClr val="dk1"/>
                  </a:solidFill>
                  <a:latin typeface="Poppins"/>
                  <a:ea typeface="Poppins"/>
                  <a:cs typeface="Poppins"/>
                  <a:sym typeface="Poppins"/>
                </a:rPr>
                <a:t>"Evidence of the competence of the people working in information security"</a:t>
              </a:r>
              <a:r>
                <a:rPr lang="en-GB" sz="700">
                  <a:solidFill>
                    <a:schemeClr val="lt1"/>
                  </a:solidFill>
                  <a:latin typeface="Poppins"/>
                  <a:ea typeface="Poppins"/>
                  <a:cs typeface="Poppins"/>
                  <a:sym typeface="Poppins"/>
                </a:rPr>
                <a:t> details personnel competence, background, and roles at Foodie.</a:t>
              </a:r>
              <a:endParaRPr sz="700"/>
            </a:p>
          </p:txBody>
        </p:sp>
        <p:sp>
          <p:nvSpPr>
            <p:cNvPr id="413" name="Google Shape;413;p79"/>
            <p:cNvSpPr txBox="1"/>
            <p:nvPr/>
          </p:nvSpPr>
          <p:spPr>
            <a:xfrm>
              <a:off x="11998981" y="3657173"/>
              <a:ext cx="5681400" cy="3648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1200">
                  <a:solidFill>
                    <a:schemeClr val="lt1"/>
                  </a:solidFill>
                  <a:latin typeface="Poppins SemiBold"/>
                  <a:ea typeface="Poppins SemiBold"/>
                  <a:cs typeface="Poppins SemiBold"/>
                  <a:sym typeface="Poppins SemiBold"/>
                </a:rPr>
                <a:t>Appoint a top management representative for ISMS</a:t>
              </a:r>
              <a:endParaRPr sz="1200">
                <a:solidFill>
                  <a:schemeClr val="lt1"/>
                </a:solidFill>
                <a:latin typeface="Poppins SemiBold"/>
                <a:ea typeface="Poppins SemiBold"/>
                <a:cs typeface="Poppins SemiBold"/>
                <a:sym typeface="Poppins SemiBold"/>
              </a:endParaRPr>
            </a:p>
          </p:txBody>
        </p:sp>
      </p:grpSp>
      <p:sp>
        <p:nvSpPr>
          <p:cNvPr id="414" name="Google Shape;414;p79"/>
          <p:cNvSpPr txBox="1"/>
          <p:nvPr/>
        </p:nvSpPr>
        <p:spPr>
          <a:xfrm>
            <a:off x="420450" y="678925"/>
            <a:ext cx="8303100" cy="4311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b="1" lang="en-GB" sz="2500">
                <a:solidFill>
                  <a:srgbClr val="262626"/>
                </a:solidFill>
                <a:latin typeface="Poppins"/>
                <a:ea typeface="Poppins"/>
                <a:cs typeface="Poppins"/>
                <a:sym typeface="Poppins"/>
              </a:rPr>
              <a:t>Establish Leadership and Commitment</a:t>
            </a:r>
            <a:endParaRPr sz="2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80"/>
          <p:cNvSpPr/>
          <p:nvPr/>
        </p:nvSpPr>
        <p:spPr>
          <a:xfrm>
            <a:off x="1798208" y="1231489"/>
            <a:ext cx="3713100" cy="635400"/>
          </a:xfrm>
          <a:prstGeom prst="rect">
            <a:avLst/>
          </a:pr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20" name="Google Shape;420;p80"/>
          <p:cNvSpPr/>
          <p:nvPr/>
        </p:nvSpPr>
        <p:spPr>
          <a:xfrm>
            <a:off x="2011690" y="1298710"/>
            <a:ext cx="344898" cy="500809"/>
          </a:xfrm>
          <a:custGeom>
            <a:rect b="b" l="l" r="r" t="t"/>
            <a:pathLst>
              <a:path extrusionOk="0" h="34851" w="21968">
                <a:moveTo>
                  <a:pt x="1" y="1"/>
                </a:moveTo>
                <a:lnTo>
                  <a:pt x="1" y="34850"/>
                </a:lnTo>
                <a:lnTo>
                  <a:pt x="11907" y="34850"/>
                </a:lnTo>
                <a:lnTo>
                  <a:pt x="21968" y="17432"/>
                </a:lnTo>
                <a:lnTo>
                  <a:pt x="11907" y="1"/>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21" name="Google Shape;421;p80"/>
          <p:cNvSpPr/>
          <p:nvPr/>
        </p:nvSpPr>
        <p:spPr>
          <a:xfrm>
            <a:off x="1319850" y="1147826"/>
            <a:ext cx="761372" cy="802608"/>
          </a:xfrm>
          <a:custGeom>
            <a:rect b="b" l="l" r="r" t="t"/>
            <a:pathLst>
              <a:path extrusionOk="0" h="55853" w="48495">
                <a:moveTo>
                  <a:pt x="16300" y="0"/>
                </a:moveTo>
                <a:cubicBezTo>
                  <a:pt x="16169" y="0"/>
                  <a:pt x="16050" y="72"/>
                  <a:pt x="15979" y="191"/>
                </a:cubicBezTo>
                <a:lnTo>
                  <a:pt x="72" y="27742"/>
                </a:lnTo>
                <a:cubicBezTo>
                  <a:pt x="1" y="27849"/>
                  <a:pt x="1" y="28004"/>
                  <a:pt x="72" y="28123"/>
                </a:cubicBezTo>
                <a:lnTo>
                  <a:pt x="15979" y="55662"/>
                </a:lnTo>
                <a:cubicBezTo>
                  <a:pt x="16050" y="55781"/>
                  <a:pt x="16169" y="55853"/>
                  <a:pt x="16300" y="55853"/>
                </a:cubicBezTo>
                <a:lnTo>
                  <a:pt x="48114" y="55853"/>
                </a:lnTo>
                <a:cubicBezTo>
                  <a:pt x="48316" y="55853"/>
                  <a:pt x="48495" y="55686"/>
                  <a:pt x="48495" y="55472"/>
                </a:cubicBezTo>
                <a:cubicBezTo>
                  <a:pt x="48495" y="55257"/>
                  <a:pt x="48316" y="55091"/>
                  <a:pt x="48114" y="55091"/>
                </a:cubicBezTo>
                <a:lnTo>
                  <a:pt x="16526" y="55091"/>
                </a:lnTo>
                <a:lnTo>
                  <a:pt x="846" y="27933"/>
                </a:lnTo>
                <a:lnTo>
                  <a:pt x="16526" y="762"/>
                </a:lnTo>
                <a:lnTo>
                  <a:pt x="48114" y="762"/>
                </a:lnTo>
                <a:cubicBezTo>
                  <a:pt x="48316" y="762"/>
                  <a:pt x="48495" y="596"/>
                  <a:pt x="48495" y="381"/>
                </a:cubicBezTo>
                <a:cubicBezTo>
                  <a:pt x="48495" y="179"/>
                  <a:pt x="48316" y="0"/>
                  <a:pt x="48114" y="0"/>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22" name="Google Shape;422;p80"/>
          <p:cNvSpPr/>
          <p:nvPr/>
        </p:nvSpPr>
        <p:spPr>
          <a:xfrm>
            <a:off x="1424713" y="1231479"/>
            <a:ext cx="801563" cy="635283"/>
          </a:xfrm>
          <a:custGeom>
            <a:rect b="b" l="l" r="r" t="t"/>
            <a:pathLst>
              <a:path extrusionOk="0" h="44209" w="51055">
                <a:moveTo>
                  <a:pt x="12764" y="1"/>
                </a:moveTo>
                <a:lnTo>
                  <a:pt x="1" y="22111"/>
                </a:lnTo>
                <a:lnTo>
                  <a:pt x="12764" y="44208"/>
                </a:lnTo>
                <a:lnTo>
                  <a:pt x="38291" y="44208"/>
                </a:lnTo>
                <a:lnTo>
                  <a:pt x="51055" y="22111"/>
                </a:lnTo>
                <a:lnTo>
                  <a:pt x="38291" y="1"/>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C</a:t>
            </a:r>
            <a:endParaRPr b="1" sz="2200">
              <a:solidFill>
                <a:srgbClr val="06C167"/>
              </a:solidFill>
              <a:latin typeface="Poppins"/>
              <a:ea typeface="Poppins"/>
              <a:cs typeface="Poppins"/>
              <a:sym typeface="Poppins"/>
            </a:endParaRPr>
          </a:p>
        </p:txBody>
      </p:sp>
      <p:sp>
        <p:nvSpPr>
          <p:cNvPr id="423" name="Google Shape;423;p80"/>
          <p:cNvSpPr/>
          <p:nvPr/>
        </p:nvSpPr>
        <p:spPr>
          <a:xfrm>
            <a:off x="1798208" y="2586255"/>
            <a:ext cx="3713100" cy="635400"/>
          </a:xfrm>
          <a:prstGeom prst="rect">
            <a:avLst/>
          </a:pr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24" name="Google Shape;424;p80"/>
          <p:cNvSpPr/>
          <p:nvPr/>
        </p:nvSpPr>
        <p:spPr>
          <a:xfrm>
            <a:off x="2011690" y="2653458"/>
            <a:ext cx="344898" cy="500967"/>
          </a:xfrm>
          <a:custGeom>
            <a:rect b="b" l="l" r="r" t="t"/>
            <a:pathLst>
              <a:path extrusionOk="0" h="34862" w="21968">
                <a:moveTo>
                  <a:pt x="1" y="0"/>
                </a:moveTo>
                <a:lnTo>
                  <a:pt x="1" y="34862"/>
                </a:lnTo>
                <a:lnTo>
                  <a:pt x="11907" y="34862"/>
                </a:lnTo>
                <a:lnTo>
                  <a:pt x="21968" y="17431"/>
                </a:lnTo>
                <a:lnTo>
                  <a:pt x="11907" y="0"/>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25" name="Google Shape;425;p80"/>
          <p:cNvSpPr/>
          <p:nvPr/>
        </p:nvSpPr>
        <p:spPr>
          <a:xfrm>
            <a:off x="1319850" y="2502733"/>
            <a:ext cx="761372" cy="802435"/>
          </a:xfrm>
          <a:custGeom>
            <a:rect b="b" l="l" r="r" t="t"/>
            <a:pathLst>
              <a:path extrusionOk="0" h="55841" w="48495">
                <a:moveTo>
                  <a:pt x="16300" y="1"/>
                </a:moveTo>
                <a:cubicBezTo>
                  <a:pt x="16169" y="1"/>
                  <a:pt x="16050" y="72"/>
                  <a:pt x="15979" y="191"/>
                </a:cubicBezTo>
                <a:lnTo>
                  <a:pt x="72" y="27730"/>
                </a:lnTo>
                <a:cubicBezTo>
                  <a:pt x="1" y="27849"/>
                  <a:pt x="1" y="27992"/>
                  <a:pt x="72" y="28111"/>
                </a:cubicBezTo>
                <a:lnTo>
                  <a:pt x="15979" y="55650"/>
                </a:lnTo>
                <a:cubicBezTo>
                  <a:pt x="16050" y="55770"/>
                  <a:pt x="16169" y="55841"/>
                  <a:pt x="16300" y="55841"/>
                </a:cubicBezTo>
                <a:lnTo>
                  <a:pt x="48114" y="55841"/>
                </a:lnTo>
                <a:cubicBezTo>
                  <a:pt x="48316" y="55841"/>
                  <a:pt x="48495" y="55674"/>
                  <a:pt x="48495" y="55460"/>
                </a:cubicBezTo>
                <a:cubicBezTo>
                  <a:pt x="48495" y="55258"/>
                  <a:pt x="48316" y="55079"/>
                  <a:pt x="48114" y="55079"/>
                </a:cubicBezTo>
                <a:lnTo>
                  <a:pt x="16526" y="55079"/>
                </a:lnTo>
                <a:lnTo>
                  <a:pt x="846" y="27921"/>
                </a:lnTo>
                <a:lnTo>
                  <a:pt x="16526" y="751"/>
                </a:lnTo>
                <a:lnTo>
                  <a:pt x="48114" y="751"/>
                </a:lnTo>
                <a:cubicBezTo>
                  <a:pt x="48316" y="751"/>
                  <a:pt x="48495" y="584"/>
                  <a:pt x="48495" y="382"/>
                </a:cubicBezTo>
                <a:cubicBezTo>
                  <a:pt x="48495" y="167"/>
                  <a:pt x="48316" y="1"/>
                  <a:pt x="48114" y="1"/>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26" name="Google Shape;426;p80"/>
          <p:cNvSpPr/>
          <p:nvPr/>
        </p:nvSpPr>
        <p:spPr>
          <a:xfrm>
            <a:off x="1424713" y="2586228"/>
            <a:ext cx="801563" cy="635441"/>
          </a:xfrm>
          <a:custGeom>
            <a:rect b="b" l="l" r="r" t="t"/>
            <a:pathLst>
              <a:path extrusionOk="0" h="44220" w="51055">
                <a:moveTo>
                  <a:pt x="12764" y="0"/>
                </a:moveTo>
                <a:lnTo>
                  <a:pt x="1" y="22110"/>
                </a:lnTo>
                <a:lnTo>
                  <a:pt x="12764" y="44220"/>
                </a:lnTo>
                <a:lnTo>
                  <a:pt x="38291" y="44220"/>
                </a:lnTo>
                <a:lnTo>
                  <a:pt x="51055" y="22110"/>
                </a:lnTo>
                <a:lnTo>
                  <a:pt x="38291" y="0"/>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D</a:t>
            </a:r>
            <a:endParaRPr b="1" sz="2200">
              <a:solidFill>
                <a:srgbClr val="06C167"/>
              </a:solidFill>
              <a:latin typeface="Poppins"/>
              <a:ea typeface="Poppins"/>
              <a:cs typeface="Poppins"/>
              <a:sym typeface="Poppins"/>
            </a:endParaRPr>
          </a:p>
        </p:txBody>
      </p:sp>
      <p:sp>
        <p:nvSpPr>
          <p:cNvPr id="427" name="Google Shape;427;p80"/>
          <p:cNvSpPr/>
          <p:nvPr/>
        </p:nvSpPr>
        <p:spPr>
          <a:xfrm>
            <a:off x="3175823" y="1908808"/>
            <a:ext cx="3713100" cy="635400"/>
          </a:xfrm>
          <a:prstGeom prst="rect">
            <a:avLst/>
          </a:prstGeom>
          <a:solidFill>
            <a:srgbClr val="06C167">
              <a:alpha val="7490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28" name="Google Shape;428;p80"/>
          <p:cNvSpPr/>
          <p:nvPr/>
        </p:nvSpPr>
        <p:spPr>
          <a:xfrm>
            <a:off x="6330466" y="1976162"/>
            <a:ext cx="344898" cy="500795"/>
          </a:xfrm>
          <a:custGeom>
            <a:rect b="b" l="l" r="r" t="t"/>
            <a:pathLst>
              <a:path extrusionOk="0" h="34850" w="21968">
                <a:moveTo>
                  <a:pt x="10061" y="0"/>
                </a:moveTo>
                <a:lnTo>
                  <a:pt x="1" y="17419"/>
                </a:lnTo>
                <a:lnTo>
                  <a:pt x="10061" y="34850"/>
                </a:lnTo>
                <a:lnTo>
                  <a:pt x="21968" y="34850"/>
                </a:lnTo>
                <a:lnTo>
                  <a:pt x="21968" y="0"/>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29" name="Google Shape;429;p80"/>
          <p:cNvSpPr/>
          <p:nvPr/>
        </p:nvSpPr>
        <p:spPr>
          <a:xfrm>
            <a:off x="6605820" y="1825279"/>
            <a:ext cx="761371" cy="802608"/>
          </a:xfrm>
          <a:custGeom>
            <a:rect b="b" l="l" r="r" t="t"/>
            <a:pathLst>
              <a:path extrusionOk="0" h="55853" w="48495">
                <a:moveTo>
                  <a:pt x="382" y="0"/>
                </a:moveTo>
                <a:cubicBezTo>
                  <a:pt x="179" y="0"/>
                  <a:pt x="1" y="167"/>
                  <a:pt x="1" y="381"/>
                </a:cubicBezTo>
                <a:cubicBezTo>
                  <a:pt x="1" y="584"/>
                  <a:pt x="179" y="762"/>
                  <a:pt x="382" y="762"/>
                </a:cubicBezTo>
                <a:lnTo>
                  <a:pt x="31969" y="762"/>
                </a:lnTo>
                <a:lnTo>
                  <a:pt x="47649" y="27920"/>
                </a:lnTo>
                <a:lnTo>
                  <a:pt x="31969" y="55090"/>
                </a:lnTo>
                <a:lnTo>
                  <a:pt x="382" y="55090"/>
                </a:lnTo>
                <a:cubicBezTo>
                  <a:pt x="179" y="55090"/>
                  <a:pt x="1" y="55257"/>
                  <a:pt x="1" y="55471"/>
                </a:cubicBezTo>
                <a:cubicBezTo>
                  <a:pt x="1" y="55674"/>
                  <a:pt x="179" y="55852"/>
                  <a:pt x="382" y="55852"/>
                </a:cubicBezTo>
                <a:lnTo>
                  <a:pt x="32195" y="55852"/>
                </a:lnTo>
                <a:cubicBezTo>
                  <a:pt x="32326" y="55852"/>
                  <a:pt x="32457" y="55781"/>
                  <a:pt x="32516" y="55662"/>
                </a:cubicBezTo>
                <a:lnTo>
                  <a:pt x="48423" y="28111"/>
                </a:lnTo>
                <a:cubicBezTo>
                  <a:pt x="48495" y="27992"/>
                  <a:pt x="48495" y="27849"/>
                  <a:pt x="48423" y="27730"/>
                </a:cubicBezTo>
                <a:lnTo>
                  <a:pt x="32516" y="191"/>
                </a:lnTo>
                <a:cubicBezTo>
                  <a:pt x="32457" y="72"/>
                  <a:pt x="32326" y="0"/>
                  <a:pt x="32195" y="0"/>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30" name="Google Shape;430;p80"/>
          <p:cNvSpPr/>
          <p:nvPr/>
        </p:nvSpPr>
        <p:spPr>
          <a:xfrm>
            <a:off x="6460763" y="1908760"/>
            <a:ext cx="801563" cy="635456"/>
          </a:xfrm>
          <a:custGeom>
            <a:rect b="b" l="l" r="r" t="t"/>
            <a:pathLst>
              <a:path extrusionOk="0" h="44221" w="51055">
                <a:moveTo>
                  <a:pt x="12764" y="0"/>
                </a:moveTo>
                <a:lnTo>
                  <a:pt x="0" y="22110"/>
                </a:lnTo>
                <a:lnTo>
                  <a:pt x="12764" y="44220"/>
                </a:lnTo>
                <a:lnTo>
                  <a:pt x="38291" y="44220"/>
                </a:lnTo>
                <a:lnTo>
                  <a:pt x="51054" y="22110"/>
                </a:lnTo>
                <a:lnTo>
                  <a:pt x="38291" y="0"/>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D</a:t>
            </a:r>
            <a:endParaRPr b="1" sz="2200">
              <a:solidFill>
                <a:srgbClr val="06C167"/>
              </a:solidFill>
              <a:latin typeface="Poppins"/>
              <a:ea typeface="Poppins"/>
              <a:cs typeface="Poppins"/>
              <a:sym typeface="Poppins"/>
            </a:endParaRPr>
          </a:p>
        </p:txBody>
      </p:sp>
      <p:sp>
        <p:nvSpPr>
          <p:cNvPr id="431" name="Google Shape;431;p80"/>
          <p:cNvSpPr/>
          <p:nvPr/>
        </p:nvSpPr>
        <p:spPr>
          <a:xfrm>
            <a:off x="3175823" y="3263702"/>
            <a:ext cx="3713100" cy="635400"/>
          </a:xfrm>
          <a:prstGeom prst="rect">
            <a:avLst/>
          </a:prstGeom>
          <a:solidFill>
            <a:srgbClr val="06C167">
              <a:alpha val="7490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32" name="Google Shape;432;p80"/>
          <p:cNvSpPr/>
          <p:nvPr/>
        </p:nvSpPr>
        <p:spPr>
          <a:xfrm>
            <a:off x="6330466" y="3330897"/>
            <a:ext cx="344898" cy="500809"/>
          </a:xfrm>
          <a:custGeom>
            <a:rect b="b" l="l" r="r" t="t"/>
            <a:pathLst>
              <a:path extrusionOk="0" h="34851" w="21968">
                <a:moveTo>
                  <a:pt x="10061" y="1"/>
                </a:moveTo>
                <a:lnTo>
                  <a:pt x="1" y="17432"/>
                </a:lnTo>
                <a:lnTo>
                  <a:pt x="10061" y="34850"/>
                </a:lnTo>
                <a:lnTo>
                  <a:pt x="21968" y="34850"/>
                </a:lnTo>
                <a:lnTo>
                  <a:pt x="21968" y="1"/>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33" name="Google Shape;433;p80"/>
          <p:cNvSpPr/>
          <p:nvPr/>
        </p:nvSpPr>
        <p:spPr>
          <a:xfrm>
            <a:off x="6605820" y="3180014"/>
            <a:ext cx="761371" cy="802608"/>
          </a:xfrm>
          <a:custGeom>
            <a:rect b="b" l="l" r="r" t="t"/>
            <a:pathLst>
              <a:path extrusionOk="0" h="55853" w="48495">
                <a:moveTo>
                  <a:pt x="382" y="1"/>
                </a:moveTo>
                <a:cubicBezTo>
                  <a:pt x="179" y="1"/>
                  <a:pt x="1" y="179"/>
                  <a:pt x="1" y="382"/>
                </a:cubicBezTo>
                <a:cubicBezTo>
                  <a:pt x="1" y="596"/>
                  <a:pt x="179" y="763"/>
                  <a:pt x="382" y="763"/>
                </a:cubicBezTo>
                <a:lnTo>
                  <a:pt x="31969" y="763"/>
                </a:lnTo>
                <a:lnTo>
                  <a:pt x="47649" y="27933"/>
                </a:lnTo>
                <a:lnTo>
                  <a:pt x="31969" y="55091"/>
                </a:lnTo>
                <a:lnTo>
                  <a:pt x="382" y="55091"/>
                </a:lnTo>
                <a:cubicBezTo>
                  <a:pt x="179" y="55091"/>
                  <a:pt x="1" y="55257"/>
                  <a:pt x="1" y="55472"/>
                </a:cubicBezTo>
                <a:cubicBezTo>
                  <a:pt x="1" y="55686"/>
                  <a:pt x="179" y="55853"/>
                  <a:pt x="382" y="55853"/>
                </a:cubicBezTo>
                <a:lnTo>
                  <a:pt x="32195" y="55853"/>
                </a:lnTo>
                <a:cubicBezTo>
                  <a:pt x="32326" y="55853"/>
                  <a:pt x="32457" y="55781"/>
                  <a:pt x="32516" y="55662"/>
                </a:cubicBezTo>
                <a:lnTo>
                  <a:pt x="48423" y="28123"/>
                </a:lnTo>
                <a:cubicBezTo>
                  <a:pt x="48495" y="28004"/>
                  <a:pt x="48495" y="27861"/>
                  <a:pt x="48423" y="27742"/>
                </a:cubicBezTo>
                <a:lnTo>
                  <a:pt x="32516" y="191"/>
                </a:lnTo>
                <a:cubicBezTo>
                  <a:pt x="32457" y="72"/>
                  <a:pt x="32326" y="1"/>
                  <a:pt x="32195" y="1"/>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34" name="Google Shape;434;p80"/>
          <p:cNvSpPr/>
          <p:nvPr/>
        </p:nvSpPr>
        <p:spPr>
          <a:xfrm>
            <a:off x="6460763" y="3263667"/>
            <a:ext cx="801563" cy="635283"/>
          </a:xfrm>
          <a:custGeom>
            <a:rect b="b" l="l" r="r" t="t"/>
            <a:pathLst>
              <a:path extrusionOk="0" h="44209" w="51055">
                <a:moveTo>
                  <a:pt x="12764" y="1"/>
                </a:moveTo>
                <a:lnTo>
                  <a:pt x="0" y="22111"/>
                </a:lnTo>
                <a:lnTo>
                  <a:pt x="12764" y="44209"/>
                </a:lnTo>
                <a:lnTo>
                  <a:pt x="38291" y="44209"/>
                </a:lnTo>
                <a:lnTo>
                  <a:pt x="51054" y="22111"/>
                </a:lnTo>
                <a:lnTo>
                  <a:pt x="38291" y="1"/>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D</a:t>
            </a:r>
            <a:endParaRPr b="1" sz="2200">
              <a:solidFill>
                <a:srgbClr val="06C167"/>
              </a:solidFill>
              <a:latin typeface="Poppins"/>
              <a:ea typeface="Poppins"/>
              <a:cs typeface="Poppins"/>
              <a:sym typeface="Poppins"/>
            </a:endParaRPr>
          </a:p>
        </p:txBody>
      </p:sp>
      <p:grpSp>
        <p:nvGrpSpPr>
          <p:cNvPr id="435" name="Google Shape;435;p80"/>
          <p:cNvGrpSpPr/>
          <p:nvPr/>
        </p:nvGrpSpPr>
        <p:grpSpPr>
          <a:xfrm>
            <a:off x="3166294" y="1973443"/>
            <a:ext cx="3177336" cy="553235"/>
            <a:chOff x="12081568" y="3701651"/>
            <a:chExt cx="4296600" cy="769236"/>
          </a:xfrm>
        </p:grpSpPr>
        <p:sp>
          <p:nvSpPr>
            <p:cNvPr id="436" name="Google Shape;436;p80"/>
            <p:cNvSpPr txBox="1"/>
            <p:nvPr/>
          </p:nvSpPr>
          <p:spPr>
            <a:xfrm>
              <a:off x="12081575" y="4032287"/>
              <a:ext cx="4296300" cy="438600"/>
            </a:xfrm>
            <a:prstGeom prst="rect">
              <a:avLst/>
            </a:prstGeom>
            <a:noFill/>
            <a:ln>
              <a:noFill/>
            </a:ln>
          </p:spPr>
          <p:txBody>
            <a:bodyPr anchorCtr="0" anchor="t" bIns="22850" lIns="45725" spcFirstLastPara="1" rIns="45725" wrap="square" tIns="22850">
              <a:spAutoFit/>
            </a:bodyPr>
            <a:lstStyle/>
            <a:p>
              <a:pPr indent="0" lvl="0" marL="0" marR="0" rtl="0" algn="l">
                <a:lnSpc>
                  <a:spcPct val="150000"/>
                </a:lnSpc>
                <a:spcBef>
                  <a:spcPts val="0"/>
                </a:spcBef>
                <a:spcAft>
                  <a:spcPts val="0"/>
                </a:spcAft>
                <a:buNone/>
              </a:pPr>
              <a:r>
                <a:rPr lang="en-GB" sz="700">
                  <a:solidFill>
                    <a:schemeClr val="lt1"/>
                  </a:solidFill>
                  <a:latin typeface="Poppins"/>
                  <a:ea typeface="Poppins"/>
                  <a:cs typeface="Poppins"/>
                  <a:sym typeface="Poppins"/>
                </a:rPr>
                <a:t>Create a risk treatment plan with control measures, contingencies, and incident response procedures to minimize vulnerabilities.</a:t>
              </a:r>
              <a:endParaRPr sz="700"/>
            </a:p>
          </p:txBody>
        </p:sp>
        <p:sp>
          <p:nvSpPr>
            <p:cNvPr id="437" name="Google Shape;437;p80"/>
            <p:cNvSpPr txBox="1"/>
            <p:nvPr/>
          </p:nvSpPr>
          <p:spPr>
            <a:xfrm>
              <a:off x="12081568" y="3701651"/>
              <a:ext cx="4296600" cy="278100"/>
            </a:xfrm>
            <a:prstGeom prst="rect">
              <a:avLst/>
            </a:prstGeom>
            <a:noFill/>
            <a:ln>
              <a:noFill/>
            </a:ln>
          </p:spPr>
          <p:txBody>
            <a:bodyPr anchorCtr="0" anchor="t" bIns="22850" lIns="45725" spcFirstLastPara="1" rIns="45725" wrap="square" tIns="22850">
              <a:spAutoFit/>
            </a:bodyPr>
            <a:lstStyle/>
            <a:p>
              <a:pPr indent="0" lvl="0" marL="0" marR="0" rtl="0" algn="just">
                <a:spcBef>
                  <a:spcPts val="0"/>
                </a:spcBef>
                <a:spcAft>
                  <a:spcPts val="0"/>
                </a:spcAft>
                <a:buNone/>
              </a:pPr>
              <a:r>
                <a:rPr lang="en-GB" sz="1000">
                  <a:solidFill>
                    <a:schemeClr val="lt1"/>
                  </a:solidFill>
                  <a:latin typeface="Poppins SemiBold"/>
                  <a:ea typeface="Poppins SemiBold"/>
                  <a:cs typeface="Poppins SemiBold"/>
                  <a:sym typeface="Poppins SemiBold"/>
                </a:rPr>
                <a:t>Define and document the risk treatment plan</a:t>
              </a:r>
              <a:endParaRPr sz="1000"/>
            </a:p>
          </p:txBody>
        </p:sp>
      </p:grpSp>
      <p:grpSp>
        <p:nvGrpSpPr>
          <p:cNvPr id="438" name="Google Shape;438;p80"/>
          <p:cNvGrpSpPr/>
          <p:nvPr/>
        </p:nvGrpSpPr>
        <p:grpSpPr>
          <a:xfrm>
            <a:off x="3167200" y="3252075"/>
            <a:ext cx="3438521" cy="649071"/>
            <a:chOff x="11985736" y="3595668"/>
            <a:chExt cx="5228100" cy="1525790"/>
          </a:xfrm>
        </p:grpSpPr>
        <p:sp>
          <p:nvSpPr>
            <p:cNvPr id="439" name="Google Shape;439;p80"/>
            <p:cNvSpPr txBox="1"/>
            <p:nvPr/>
          </p:nvSpPr>
          <p:spPr>
            <a:xfrm>
              <a:off x="11985737" y="3999758"/>
              <a:ext cx="4830900" cy="11217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700">
                  <a:solidFill>
                    <a:schemeClr val="lt1"/>
                  </a:solidFill>
                  <a:latin typeface="Poppins"/>
                  <a:ea typeface="Poppins"/>
                  <a:cs typeface="Poppins"/>
                  <a:sym typeface="Poppins"/>
                </a:rPr>
                <a:t>Implement tailored security controls for the Foodie organization, including encryption, access management, secure coding, and network security to protect sensitive data and critical systems.</a:t>
              </a:r>
              <a:endParaRPr sz="700"/>
            </a:p>
          </p:txBody>
        </p:sp>
        <p:sp>
          <p:nvSpPr>
            <p:cNvPr id="440" name="Google Shape;440;p80"/>
            <p:cNvSpPr txBox="1"/>
            <p:nvPr/>
          </p:nvSpPr>
          <p:spPr>
            <a:xfrm>
              <a:off x="11985736" y="3595668"/>
              <a:ext cx="5228100" cy="4341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chemeClr val="lt1"/>
                  </a:solidFill>
                  <a:latin typeface="Poppins SemiBold"/>
                  <a:ea typeface="Poppins SemiBold"/>
                  <a:cs typeface="Poppins SemiBold"/>
                  <a:sym typeface="Poppins SemiBold"/>
                </a:rPr>
                <a:t>Design and Implement Information Security Controls</a:t>
              </a:r>
              <a:endParaRPr sz="700"/>
            </a:p>
          </p:txBody>
        </p:sp>
      </p:grpSp>
      <p:grpSp>
        <p:nvGrpSpPr>
          <p:cNvPr id="441" name="Google Shape;441;p80"/>
          <p:cNvGrpSpPr/>
          <p:nvPr/>
        </p:nvGrpSpPr>
        <p:grpSpPr>
          <a:xfrm>
            <a:off x="2355650" y="1219873"/>
            <a:ext cx="3154892" cy="632876"/>
            <a:chOff x="11998462" y="3595700"/>
            <a:chExt cx="4906519" cy="1487720"/>
          </a:xfrm>
        </p:grpSpPr>
        <p:sp>
          <p:nvSpPr>
            <p:cNvPr id="442" name="Google Shape;442;p80"/>
            <p:cNvSpPr txBox="1"/>
            <p:nvPr/>
          </p:nvSpPr>
          <p:spPr>
            <a:xfrm>
              <a:off x="11998462" y="4178919"/>
              <a:ext cx="4906500" cy="9045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550">
                  <a:solidFill>
                    <a:schemeClr val="lt1"/>
                  </a:solidFill>
                  <a:latin typeface="Poppins"/>
                  <a:ea typeface="Poppins"/>
                  <a:cs typeface="Poppins"/>
                  <a:sym typeface="Poppins"/>
                </a:rPr>
                <a:t>Identify and assess risks linked to food delivery operations, including data breaches, service disruptions, cyber-attacks, and regulatory compliance issues. This risk assessment forms the foundation for implementing suitable security measures.</a:t>
              </a:r>
              <a:endParaRPr sz="550"/>
            </a:p>
          </p:txBody>
        </p:sp>
        <p:sp>
          <p:nvSpPr>
            <p:cNvPr id="443" name="Google Shape;443;p80"/>
            <p:cNvSpPr txBox="1"/>
            <p:nvPr/>
          </p:nvSpPr>
          <p:spPr>
            <a:xfrm>
              <a:off x="11998480" y="3595700"/>
              <a:ext cx="4906500" cy="5790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1300">
                  <a:solidFill>
                    <a:schemeClr val="lt1"/>
                  </a:solidFill>
                  <a:latin typeface="Poppins SemiBold"/>
                  <a:ea typeface="Poppins SemiBold"/>
                  <a:cs typeface="Poppins SemiBold"/>
                  <a:sym typeface="Poppins SemiBold"/>
                </a:rPr>
                <a:t>Conduct a Risk Assessment</a:t>
              </a:r>
              <a:endParaRPr sz="1300"/>
            </a:p>
          </p:txBody>
        </p:sp>
      </p:grpSp>
      <p:grpSp>
        <p:nvGrpSpPr>
          <p:cNvPr id="444" name="Google Shape;444;p80"/>
          <p:cNvGrpSpPr/>
          <p:nvPr/>
        </p:nvGrpSpPr>
        <p:grpSpPr>
          <a:xfrm>
            <a:off x="2302474" y="2574700"/>
            <a:ext cx="3177408" cy="634581"/>
            <a:chOff x="11842132" y="3595716"/>
            <a:chExt cx="4548901" cy="1491727"/>
          </a:xfrm>
        </p:grpSpPr>
        <p:sp>
          <p:nvSpPr>
            <p:cNvPr id="445" name="Google Shape;445;p80"/>
            <p:cNvSpPr txBox="1"/>
            <p:nvPr/>
          </p:nvSpPr>
          <p:spPr>
            <a:xfrm>
              <a:off x="11842133" y="4110644"/>
              <a:ext cx="4548900" cy="9768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600">
                  <a:solidFill>
                    <a:schemeClr val="lt1"/>
                  </a:solidFill>
                  <a:latin typeface="Poppins"/>
                  <a:ea typeface="Poppins"/>
                  <a:cs typeface="Poppins"/>
                  <a:sym typeface="Poppins"/>
                </a:rPr>
                <a:t>Set clear security objectives in alignment with Foodie's organizational goals. Define measurable metrics to gauge the efficiency of security controls. </a:t>
              </a:r>
              <a:r>
                <a:rPr b="1" lang="en-GB" sz="600">
                  <a:solidFill>
                    <a:schemeClr val="dk1"/>
                  </a:solidFill>
                  <a:latin typeface="Poppins"/>
                  <a:ea typeface="Poppins"/>
                  <a:cs typeface="Poppins"/>
                  <a:sym typeface="Poppins"/>
                </a:rPr>
                <a:t>Security Assessment Documentation</a:t>
              </a:r>
              <a:r>
                <a:rPr lang="en-GB" sz="600">
                  <a:solidFill>
                    <a:schemeClr val="lt1"/>
                  </a:solidFill>
                  <a:latin typeface="Poppins"/>
                  <a:ea typeface="Poppins"/>
                  <a:cs typeface="Poppins"/>
                  <a:sym typeface="Poppins"/>
                </a:rPr>
                <a:t> sets information security objectives.</a:t>
              </a:r>
              <a:endParaRPr sz="600">
                <a:solidFill>
                  <a:schemeClr val="lt1"/>
                </a:solidFill>
                <a:latin typeface="Poppins"/>
                <a:ea typeface="Poppins"/>
                <a:cs typeface="Poppins"/>
                <a:sym typeface="Poppins"/>
              </a:endParaRPr>
            </a:p>
          </p:txBody>
        </p:sp>
        <p:sp>
          <p:nvSpPr>
            <p:cNvPr id="446" name="Google Shape;446;p80"/>
            <p:cNvSpPr txBox="1"/>
            <p:nvPr/>
          </p:nvSpPr>
          <p:spPr>
            <a:xfrm>
              <a:off x="11842132" y="3595716"/>
              <a:ext cx="4548900" cy="4341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chemeClr val="lt1"/>
                  </a:solidFill>
                  <a:latin typeface="Poppins SemiBold"/>
                  <a:ea typeface="Poppins SemiBold"/>
                  <a:cs typeface="Poppins SemiBold"/>
                  <a:sym typeface="Poppins SemiBold"/>
                </a:rPr>
                <a:t>Develop Information Security Objectives and Metrics</a:t>
              </a:r>
              <a:endParaRPr sz="700"/>
            </a:p>
          </p:txBody>
        </p:sp>
      </p:grpSp>
      <p:sp>
        <p:nvSpPr>
          <p:cNvPr id="447" name="Google Shape;447;p80"/>
          <p:cNvSpPr txBox="1"/>
          <p:nvPr/>
        </p:nvSpPr>
        <p:spPr>
          <a:xfrm>
            <a:off x="420450" y="678925"/>
            <a:ext cx="8303100" cy="4311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b="1" lang="en-GB" sz="2500">
                <a:solidFill>
                  <a:srgbClr val="262626"/>
                </a:solidFill>
                <a:latin typeface="Poppins"/>
                <a:ea typeface="Poppins"/>
                <a:cs typeface="Poppins"/>
                <a:sym typeface="Poppins"/>
              </a:rPr>
              <a:t>Plan and Design</a:t>
            </a:r>
            <a:endParaRPr sz="2500"/>
          </a:p>
        </p:txBody>
      </p:sp>
      <p:sp>
        <p:nvSpPr>
          <p:cNvPr id="448" name="Google Shape;448;p80"/>
          <p:cNvSpPr/>
          <p:nvPr/>
        </p:nvSpPr>
        <p:spPr>
          <a:xfrm>
            <a:off x="1798208" y="3948480"/>
            <a:ext cx="3713100" cy="635400"/>
          </a:xfrm>
          <a:prstGeom prst="rect">
            <a:avLst/>
          </a:pr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49" name="Google Shape;449;p80"/>
          <p:cNvSpPr/>
          <p:nvPr/>
        </p:nvSpPr>
        <p:spPr>
          <a:xfrm>
            <a:off x="2011690" y="4015683"/>
            <a:ext cx="344898" cy="500967"/>
          </a:xfrm>
          <a:custGeom>
            <a:rect b="b" l="l" r="r" t="t"/>
            <a:pathLst>
              <a:path extrusionOk="0" h="34862" w="21968">
                <a:moveTo>
                  <a:pt x="1" y="0"/>
                </a:moveTo>
                <a:lnTo>
                  <a:pt x="1" y="34862"/>
                </a:lnTo>
                <a:lnTo>
                  <a:pt x="11907" y="34862"/>
                </a:lnTo>
                <a:lnTo>
                  <a:pt x="21968" y="17431"/>
                </a:lnTo>
                <a:lnTo>
                  <a:pt x="11907" y="0"/>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50" name="Google Shape;450;p80"/>
          <p:cNvSpPr/>
          <p:nvPr/>
        </p:nvSpPr>
        <p:spPr>
          <a:xfrm>
            <a:off x="1319850" y="3864958"/>
            <a:ext cx="761372" cy="802435"/>
          </a:xfrm>
          <a:custGeom>
            <a:rect b="b" l="l" r="r" t="t"/>
            <a:pathLst>
              <a:path extrusionOk="0" h="55841" w="48495">
                <a:moveTo>
                  <a:pt x="16300" y="1"/>
                </a:moveTo>
                <a:cubicBezTo>
                  <a:pt x="16169" y="1"/>
                  <a:pt x="16050" y="72"/>
                  <a:pt x="15979" y="191"/>
                </a:cubicBezTo>
                <a:lnTo>
                  <a:pt x="72" y="27730"/>
                </a:lnTo>
                <a:cubicBezTo>
                  <a:pt x="1" y="27849"/>
                  <a:pt x="1" y="27992"/>
                  <a:pt x="72" y="28111"/>
                </a:cubicBezTo>
                <a:lnTo>
                  <a:pt x="15979" y="55650"/>
                </a:lnTo>
                <a:cubicBezTo>
                  <a:pt x="16050" y="55770"/>
                  <a:pt x="16169" y="55841"/>
                  <a:pt x="16300" y="55841"/>
                </a:cubicBezTo>
                <a:lnTo>
                  <a:pt x="48114" y="55841"/>
                </a:lnTo>
                <a:cubicBezTo>
                  <a:pt x="48316" y="55841"/>
                  <a:pt x="48495" y="55674"/>
                  <a:pt x="48495" y="55460"/>
                </a:cubicBezTo>
                <a:cubicBezTo>
                  <a:pt x="48495" y="55258"/>
                  <a:pt x="48316" y="55079"/>
                  <a:pt x="48114" y="55079"/>
                </a:cubicBezTo>
                <a:lnTo>
                  <a:pt x="16526" y="55079"/>
                </a:lnTo>
                <a:lnTo>
                  <a:pt x="846" y="27921"/>
                </a:lnTo>
                <a:lnTo>
                  <a:pt x="16526" y="751"/>
                </a:lnTo>
                <a:lnTo>
                  <a:pt x="48114" y="751"/>
                </a:lnTo>
                <a:cubicBezTo>
                  <a:pt x="48316" y="751"/>
                  <a:pt x="48495" y="584"/>
                  <a:pt x="48495" y="382"/>
                </a:cubicBezTo>
                <a:cubicBezTo>
                  <a:pt x="48495" y="167"/>
                  <a:pt x="48316" y="1"/>
                  <a:pt x="48114" y="1"/>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51" name="Google Shape;451;p80"/>
          <p:cNvSpPr/>
          <p:nvPr/>
        </p:nvSpPr>
        <p:spPr>
          <a:xfrm>
            <a:off x="1424713" y="3948453"/>
            <a:ext cx="801563" cy="635441"/>
          </a:xfrm>
          <a:custGeom>
            <a:rect b="b" l="l" r="r" t="t"/>
            <a:pathLst>
              <a:path extrusionOk="0" h="44220" w="51055">
                <a:moveTo>
                  <a:pt x="12764" y="0"/>
                </a:moveTo>
                <a:lnTo>
                  <a:pt x="1" y="22110"/>
                </a:lnTo>
                <a:lnTo>
                  <a:pt x="12764" y="44220"/>
                </a:lnTo>
                <a:lnTo>
                  <a:pt x="38291" y="44220"/>
                </a:lnTo>
                <a:lnTo>
                  <a:pt x="51055" y="22110"/>
                </a:lnTo>
                <a:lnTo>
                  <a:pt x="38291" y="0"/>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D</a:t>
            </a:r>
            <a:endParaRPr b="1" sz="2200">
              <a:solidFill>
                <a:srgbClr val="06C167"/>
              </a:solidFill>
              <a:latin typeface="Poppins"/>
              <a:ea typeface="Poppins"/>
              <a:cs typeface="Poppins"/>
              <a:sym typeface="Poppins"/>
            </a:endParaRPr>
          </a:p>
        </p:txBody>
      </p:sp>
      <p:grpSp>
        <p:nvGrpSpPr>
          <p:cNvPr id="452" name="Google Shape;452;p80"/>
          <p:cNvGrpSpPr/>
          <p:nvPr/>
        </p:nvGrpSpPr>
        <p:grpSpPr>
          <a:xfrm>
            <a:off x="2248025" y="3936865"/>
            <a:ext cx="3253532" cy="646416"/>
            <a:chOff x="12000658" y="3595719"/>
            <a:chExt cx="4812206" cy="1519549"/>
          </a:xfrm>
        </p:grpSpPr>
        <p:sp>
          <p:nvSpPr>
            <p:cNvPr id="453" name="Google Shape;453;p80"/>
            <p:cNvSpPr txBox="1"/>
            <p:nvPr/>
          </p:nvSpPr>
          <p:spPr>
            <a:xfrm>
              <a:off x="12113364" y="4138468"/>
              <a:ext cx="4699500" cy="9768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600">
                  <a:solidFill>
                    <a:schemeClr val="lt1"/>
                  </a:solidFill>
                  <a:latin typeface="Poppins"/>
                  <a:ea typeface="Poppins"/>
                  <a:cs typeface="Poppins"/>
                  <a:sym typeface="Poppins"/>
                </a:rPr>
                <a:t>Create a BCP for Foodie outlining procedures for maintaining essential services during disruptions like natural disasters or cyber incidents, including data recovery, service restoration, and stakeholder communication.</a:t>
              </a:r>
              <a:endParaRPr sz="600"/>
            </a:p>
          </p:txBody>
        </p:sp>
        <p:sp>
          <p:nvSpPr>
            <p:cNvPr id="454" name="Google Shape;454;p80"/>
            <p:cNvSpPr txBox="1"/>
            <p:nvPr/>
          </p:nvSpPr>
          <p:spPr>
            <a:xfrm>
              <a:off x="12000658" y="3595719"/>
              <a:ext cx="4778400" cy="5427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1200">
                  <a:solidFill>
                    <a:schemeClr val="lt1"/>
                  </a:solidFill>
                  <a:latin typeface="Poppins SemiBold"/>
                  <a:ea typeface="Poppins SemiBold"/>
                  <a:cs typeface="Poppins SemiBold"/>
                  <a:sym typeface="Poppins SemiBold"/>
                </a:rPr>
                <a:t>Develop Business Continuity Plan</a:t>
              </a:r>
              <a:endParaRPr sz="1200"/>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81"/>
          <p:cNvSpPr/>
          <p:nvPr/>
        </p:nvSpPr>
        <p:spPr>
          <a:xfrm>
            <a:off x="2267773" y="608625"/>
            <a:ext cx="4045800" cy="517500"/>
          </a:xfrm>
          <a:prstGeom prst="rect">
            <a:avLst/>
          </a:pr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60" name="Google Shape;460;p81"/>
          <p:cNvSpPr/>
          <p:nvPr/>
        </p:nvSpPr>
        <p:spPr>
          <a:xfrm>
            <a:off x="2461048" y="663377"/>
            <a:ext cx="312220" cy="407931"/>
          </a:xfrm>
          <a:custGeom>
            <a:rect b="b" l="l" r="r" t="t"/>
            <a:pathLst>
              <a:path extrusionOk="0" h="34851" w="21968">
                <a:moveTo>
                  <a:pt x="1" y="1"/>
                </a:moveTo>
                <a:lnTo>
                  <a:pt x="1" y="34850"/>
                </a:lnTo>
                <a:lnTo>
                  <a:pt x="11907" y="34850"/>
                </a:lnTo>
                <a:lnTo>
                  <a:pt x="21968" y="17432"/>
                </a:lnTo>
                <a:lnTo>
                  <a:pt x="11907" y="1"/>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61" name="Google Shape;461;p81"/>
          <p:cNvSpPr/>
          <p:nvPr/>
        </p:nvSpPr>
        <p:spPr>
          <a:xfrm>
            <a:off x="1834739" y="540475"/>
            <a:ext cx="689235" cy="653759"/>
          </a:xfrm>
          <a:custGeom>
            <a:rect b="b" l="l" r="r" t="t"/>
            <a:pathLst>
              <a:path extrusionOk="0" h="55853" w="48495">
                <a:moveTo>
                  <a:pt x="16300" y="0"/>
                </a:moveTo>
                <a:cubicBezTo>
                  <a:pt x="16169" y="0"/>
                  <a:pt x="16050" y="72"/>
                  <a:pt x="15979" y="191"/>
                </a:cubicBezTo>
                <a:lnTo>
                  <a:pt x="72" y="27742"/>
                </a:lnTo>
                <a:cubicBezTo>
                  <a:pt x="1" y="27849"/>
                  <a:pt x="1" y="28004"/>
                  <a:pt x="72" y="28123"/>
                </a:cubicBezTo>
                <a:lnTo>
                  <a:pt x="15979" y="55662"/>
                </a:lnTo>
                <a:cubicBezTo>
                  <a:pt x="16050" y="55781"/>
                  <a:pt x="16169" y="55853"/>
                  <a:pt x="16300" y="55853"/>
                </a:cubicBezTo>
                <a:lnTo>
                  <a:pt x="48114" y="55853"/>
                </a:lnTo>
                <a:cubicBezTo>
                  <a:pt x="48316" y="55853"/>
                  <a:pt x="48495" y="55686"/>
                  <a:pt x="48495" y="55472"/>
                </a:cubicBezTo>
                <a:cubicBezTo>
                  <a:pt x="48495" y="55257"/>
                  <a:pt x="48316" y="55091"/>
                  <a:pt x="48114" y="55091"/>
                </a:cubicBezTo>
                <a:lnTo>
                  <a:pt x="16526" y="55091"/>
                </a:lnTo>
                <a:lnTo>
                  <a:pt x="846" y="27933"/>
                </a:lnTo>
                <a:lnTo>
                  <a:pt x="16526" y="762"/>
                </a:lnTo>
                <a:lnTo>
                  <a:pt x="48114" y="762"/>
                </a:lnTo>
                <a:cubicBezTo>
                  <a:pt x="48316" y="762"/>
                  <a:pt x="48495" y="596"/>
                  <a:pt x="48495" y="381"/>
                </a:cubicBezTo>
                <a:cubicBezTo>
                  <a:pt x="48495" y="179"/>
                  <a:pt x="48316" y="0"/>
                  <a:pt x="48114" y="0"/>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62" name="Google Shape;462;p81"/>
          <p:cNvSpPr/>
          <p:nvPr/>
        </p:nvSpPr>
        <p:spPr>
          <a:xfrm>
            <a:off x="1929669" y="608614"/>
            <a:ext cx="725619" cy="517466"/>
          </a:xfrm>
          <a:custGeom>
            <a:rect b="b" l="l" r="r" t="t"/>
            <a:pathLst>
              <a:path extrusionOk="0" h="44209" w="51055">
                <a:moveTo>
                  <a:pt x="12764" y="1"/>
                </a:moveTo>
                <a:lnTo>
                  <a:pt x="1" y="22111"/>
                </a:lnTo>
                <a:lnTo>
                  <a:pt x="12764" y="44208"/>
                </a:lnTo>
                <a:lnTo>
                  <a:pt x="38291" y="44208"/>
                </a:lnTo>
                <a:lnTo>
                  <a:pt x="51055" y="22111"/>
                </a:lnTo>
                <a:lnTo>
                  <a:pt x="38291" y="1"/>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D</a:t>
            </a:r>
            <a:endParaRPr b="1" sz="2200">
              <a:solidFill>
                <a:srgbClr val="06C167"/>
              </a:solidFill>
              <a:latin typeface="Poppins"/>
              <a:ea typeface="Poppins"/>
              <a:cs typeface="Poppins"/>
              <a:sym typeface="Poppins"/>
            </a:endParaRPr>
          </a:p>
        </p:txBody>
      </p:sp>
      <p:sp>
        <p:nvSpPr>
          <p:cNvPr id="463" name="Google Shape;463;p81"/>
          <p:cNvSpPr/>
          <p:nvPr/>
        </p:nvSpPr>
        <p:spPr>
          <a:xfrm>
            <a:off x="2267775" y="1712150"/>
            <a:ext cx="4045800" cy="517500"/>
          </a:xfrm>
          <a:prstGeom prst="rect">
            <a:avLst/>
          </a:pr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64" name="Google Shape;464;p81"/>
          <p:cNvSpPr/>
          <p:nvPr/>
        </p:nvSpPr>
        <p:spPr>
          <a:xfrm>
            <a:off x="2461048" y="1766885"/>
            <a:ext cx="312220" cy="408060"/>
          </a:xfrm>
          <a:custGeom>
            <a:rect b="b" l="l" r="r" t="t"/>
            <a:pathLst>
              <a:path extrusionOk="0" h="34862" w="21968">
                <a:moveTo>
                  <a:pt x="1" y="0"/>
                </a:moveTo>
                <a:lnTo>
                  <a:pt x="1" y="34862"/>
                </a:lnTo>
                <a:lnTo>
                  <a:pt x="11907" y="34862"/>
                </a:lnTo>
                <a:lnTo>
                  <a:pt x="21968" y="17431"/>
                </a:lnTo>
                <a:lnTo>
                  <a:pt x="11907" y="0"/>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65" name="Google Shape;465;p81"/>
          <p:cNvSpPr/>
          <p:nvPr/>
        </p:nvSpPr>
        <p:spPr>
          <a:xfrm>
            <a:off x="1834739" y="1644112"/>
            <a:ext cx="689235" cy="653619"/>
          </a:xfrm>
          <a:custGeom>
            <a:rect b="b" l="l" r="r" t="t"/>
            <a:pathLst>
              <a:path extrusionOk="0" h="55841" w="48495">
                <a:moveTo>
                  <a:pt x="16300" y="1"/>
                </a:moveTo>
                <a:cubicBezTo>
                  <a:pt x="16169" y="1"/>
                  <a:pt x="16050" y="72"/>
                  <a:pt x="15979" y="191"/>
                </a:cubicBezTo>
                <a:lnTo>
                  <a:pt x="72" y="27730"/>
                </a:lnTo>
                <a:cubicBezTo>
                  <a:pt x="1" y="27849"/>
                  <a:pt x="1" y="27992"/>
                  <a:pt x="72" y="28111"/>
                </a:cubicBezTo>
                <a:lnTo>
                  <a:pt x="15979" y="55650"/>
                </a:lnTo>
                <a:cubicBezTo>
                  <a:pt x="16050" y="55770"/>
                  <a:pt x="16169" y="55841"/>
                  <a:pt x="16300" y="55841"/>
                </a:cubicBezTo>
                <a:lnTo>
                  <a:pt x="48114" y="55841"/>
                </a:lnTo>
                <a:cubicBezTo>
                  <a:pt x="48316" y="55841"/>
                  <a:pt x="48495" y="55674"/>
                  <a:pt x="48495" y="55460"/>
                </a:cubicBezTo>
                <a:cubicBezTo>
                  <a:pt x="48495" y="55258"/>
                  <a:pt x="48316" y="55079"/>
                  <a:pt x="48114" y="55079"/>
                </a:cubicBezTo>
                <a:lnTo>
                  <a:pt x="16526" y="55079"/>
                </a:lnTo>
                <a:lnTo>
                  <a:pt x="846" y="27921"/>
                </a:lnTo>
                <a:lnTo>
                  <a:pt x="16526" y="751"/>
                </a:lnTo>
                <a:lnTo>
                  <a:pt x="48114" y="751"/>
                </a:lnTo>
                <a:cubicBezTo>
                  <a:pt x="48316" y="751"/>
                  <a:pt x="48495" y="584"/>
                  <a:pt x="48495" y="382"/>
                </a:cubicBezTo>
                <a:cubicBezTo>
                  <a:pt x="48495" y="167"/>
                  <a:pt x="48316" y="1"/>
                  <a:pt x="48114" y="1"/>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66" name="Google Shape;466;p81"/>
          <p:cNvSpPr/>
          <p:nvPr/>
        </p:nvSpPr>
        <p:spPr>
          <a:xfrm>
            <a:off x="1929669" y="1712122"/>
            <a:ext cx="725619" cy="517595"/>
          </a:xfrm>
          <a:custGeom>
            <a:rect b="b" l="l" r="r" t="t"/>
            <a:pathLst>
              <a:path extrusionOk="0" h="44220" w="51055">
                <a:moveTo>
                  <a:pt x="12764" y="0"/>
                </a:moveTo>
                <a:lnTo>
                  <a:pt x="1" y="22110"/>
                </a:lnTo>
                <a:lnTo>
                  <a:pt x="12764" y="44220"/>
                </a:lnTo>
                <a:lnTo>
                  <a:pt x="38291" y="44220"/>
                </a:lnTo>
                <a:lnTo>
                  <a:pt x="51055" y="22110"/>
                </a:lnTo>
                <a:lnTo>
                  <a:pt x="38291" y="0"/>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C</a:t>
            </a:r>
            <a:endParaRPr b="1" sz="2200">
              <a:solidFill>
                <a:srgbClr val="06C167"/>
              </a:solidFill>
              <a:latin typeface="Poppins"/>
              <a:ea typeface="Poppins"/>
              <a:cs typeface="Poppins"/>
              <a:sym typeface="Poppins"/>
            </a:endParaRPr>
          </a:p>
        </p:txBody>
      </p:sp>
      <p:sp>
        <p:nvSpPr>
          <p:cNvPr id="467" name="Google Shape;467;p81"/>
          <p:cNvSpPr/>
          <p:nvPr/>
        </p:nvSpPr>
        <p:spPr>
          <a:xfrm>
            <a:off x="2773277" y="1160331"/>
            <a:ext cx="4102800" cy="517500"/>
          </a:xfrm>
          <a:prstGeom prst="rect">
            <a:avLst/>
          </a:prstGeom>
          <a:solidFill>
            <a:srgbClr val="06C167">
              <a:alpha val="7490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68" name="Google Shape;468;p81"/>
          <p:cNvSpPr/>
          <p:nvPr/>
        </p:nvSpPr>
        <p:spPr>
          <a:xfrm>
            <a:off x="6259253" y="1215195"/>
            <a:ext cx="381090" cy="407919"/>
          </a:xfrm>
          <a:custGeom>
            <a:rect b="b" l="l" r="r" t="t"/>
            <a:pathLst>
              <a:path extrusionOk="0" h="34850" w="21968">
                <a:moveTo>
                  <a:pt x="10061" y="0"/>
                </a:moveTo>
                <a:lnTo>
                  <a:pt x="1" y="17419"/>
                </a:lnTo>
                <a:lnTo>
                  <a:pt x="10061" y="34850"/>
                </a:lnTo>
                <a:lnTo>
                  <a:pt x="21968" y="34850"/>
                </a:lnTo>
                <a:lnTo>
                  <a:pt x="21968" y="0"/>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69" name="Google Shape;469;p81"/>
          <p:cNvSpPr/>
          <p:nvPr/>
        </p:nvSpPr>
        <p:spPr>
          <a:xfrm>
            <a:off x="6620021" y="1092293"/>
            <a:ext cx="689235" cy="653759"/>
          </a:xfrm>
          <a:custGeom>
            <a:rect b="b" l="l" r="r" t="t"/>
            <a:pathLst>
              <a:path extrusionOk="0" h="55853" w="48495">
                <a:moveTo>
                  <a:pt x="382" y="0"/>
                </a:moveTo>
                <a:cubicBezTo>
                  <a:pt x="179" y="0"/>
                  <a:pt x="1" y="167"/>
                  <a:pt x="1" y="381"/>
                </a:cubicBezTo>
                <a:cubicBezTo>
                  <a:pt x="1" y="584"/>
                  <a:pt x="179" y="762"/>
                  <a:pt x="382" y="762"/>
                </a:cubicBezTo>
                <a:lnTo>
                  <a:pt x="31969" y="762"/>
                </a:lnTo>
                <a:lnTo>
                  <a:pt x="47649" y="27920"/>
                </a:lnTo>
                <a:lnTo>
                  <a:pt x="31969" y="55090"/>
                </a:lnTo>
                <a:lnTo>
                  <a:pt x="382" y="55090"/>
                </a:lnTo>
                <a:cubicBezTo>
                  <a:pt x="179" y="55090"/>
                  <a:pt x="1" y="55257"/>
                  <a:pt x="1" y="55471"/>
                </a:cubicBezTo>
                <a:cubicBezTo>
                  <a:pt x="1" y="55674"/>
                  <a:pt x="179" y="55852"/>
                  <a:pt x="382" y="55852"/>
                </a:cubicBezTo>
                <a:lnTo>
                  <a:pt x="32195" y="55852"/>
                </a:lnTo>
                <a:cubicBezTo>
                  <a:pt x="32326" y="55852"/>
                  <a:pt x="32457" y="55781"/>
                  <a:pt x="32516" y="55662"/>
                </a:cubicBezTo>
                <a:lnTo>
                  <a:pt x="48423" y="28111"/>
                </a:lnTo>
                <a:cubicBezTo>
                  <a:pt x="48495" y="27992"/>
                  <a:pt x="48495" y="27849"/>
                  <a:pt x="48423" y="27730"/>
                </a:cubicBezTo>
                <a:lnTo>
                  <a:pt x="32516" y="191"/>
                </a:lnTo>
                <a:cubicBezTo>
                  <a:pt x="32457" y="72"/>
                  <a:pt x="32326" y="0"/>
                  <a:pt x="32195" y="0"/>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70" name="Google Shape;470;p81"/>
          <p:cNvSpPr/>
          <p:nvPr/>
        </p:nvSpPr>
        <p:spPr>
          <a:xfrm>
            <a:off x="6488704" y="1160292"/>
            <a:ext cx="725619" cy="517607"/>
          </a:xfrm>
          <a:custGeom>
            <a:rect b="b" l="l" r="r" t="t"/>
            <a:pathLst>
              <a:path extrusionOk="0" h="44221" w="51055">
                <a:moveTo>
                  <a:pt x="12764" y="0"/>
                </a:moveTo>
                <a:lnTo>
                  <a:pt x="0" y="22110"/>
                </a:lnTo>
                <a:lnTo>
                  <a:pt x="12764" y="44220"/>
                </a:lnTo>
                <a:lnTo>
                  <a:pt x="38291" y="44220"/>
                </a:lnTo>
                <a:lnTo>
                  <a:pt x="51054" y="22110"/>
                </a:lnTo>
                <a:lnTo>
                  <a:pt x="38291" y="0"/>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I</a:t>
            </a:r>
            <a:endParaRPr b="1" sz="2200">
              <a:solidFill>
                <a:srgbClr val="06C167"/>
              </a:solidFill>
              <a:latin typeface="Poppins"/>
              <a:ea typeface="Poppins"/>
              <a:cs typeface="Poppins"/>
              <a:sym typeface="Poppins"/>
            </a:endParaRPr>
          </a:p>
        </p:txBody>
      </p:sp>
      <p:sp>
        <p:nvSpPr>
          <p:cNvPr id="471" name="Google Shape;471;p81"/>
          <p:cNvSpPr/>
          <p:nvPr/>
        </p:nvSpPr>
        <p:spPr>
          <a:xfrm>
            <a:off x="2791527" y="2263950"/>
            <a:ext cx="4084500" cy="517500"/>
          </a:xfrm>
          <a:prstGeom prst="rect">
            <a:avLst/>
          </a:prstGeom>
          <a:solidFill>
            <a:srgbClr val="06C167">
              <a:alpha val="7490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72" name="Google Shape;472;p81"/>
          <p:cNvSpPr/>
          <p:nvPr/>
        </p:nvSpPr>
        <p:spPr>
          <a:xfrm>
            <a:off x="6370749" y="2318690"/>
            <a:ext cx="312220" cy="407931"/>
          </a:xfrm>
          <a:custGeom>
            <a:rect b="b" l="l" r="r" t="t"/>
            <a:pathLst>
              <a:path extrusionOk="0" h="34851" w="21968">
                <a:moveTo>
                  <a:pt x="10061" y="1"/>
                </a:moveTo>
                <a:lnTo>
                  <a:pt x="1" y="17432"/>
                </a:lnTo>
                <a:lnTo>
                  <a:pt x="10061" y="34850"/>
                </a:lnTo>
                <a:lnTo>
                  <a:pt x="21968" y="34850"/>
                </a:lnTo>
                <a:lnTo>
                  <a:pt x="21968" y="1"/>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73" name="Google Shape;473;p81"/>
          <p:cNvSpPr/>
          <p:nvPr/>
        </p:nvSpPr>
        <p:spPr>
          <a:xfrm>
            <a:off x="6620021" y="2195789"/>
            <a:ext cx="689235" cy="653759"/>
          </a:xfrm>
          <a:custGeom>
            <a:rect b="b" l="l" r="r" t="t"/>
            <a:pathLst>
              <a:path extrusionOk="0" h="55853" w="48495">
                <a:moveTo>
                  <a:pt x="382" y="1"/>
                </a:moveTo>
                <a:cubicBezTo>
                  <a:pt x="179" y="1"/>
                  <a:pt x="1" y="179"/>
                  <a:pt x="1" y="382"/>
                </a:cubicBezTo>
                <a:cubicBezTo>
                  <a:pt x="1" y="596"/>
                  <a:pt x="179" y="763"/>
                  <a:pt x="382" y="763"/>
                </a:cubicBezTo>
                <a:lnTo>
                  <a:pt x="31969" y="763"/>
                </a:lnTo>
                <a:lnTo>
                  <a:pt x="47649" y="27933"/>
                </a:lnTo>
                <a:lnTo>
                  <a:pt x="31969" y="55091"/>
                </a:lnTo>
                <a:lnTo>
                  <a:pt x="382" y="55091"/>
                </a:lnTo>
                <a:cubicBezTo>
                  <a:pt x="179" y="55091"/>
                  <a:pt x="1" y="55257"/>
                  <a:pt x="1" y="55472"/>
                </a:cubicBezTo>
                <a:cubicBezTo>
                  <a:pt x="1" y="55686"/>
                  <a:pt x="179" y="55853"/>
                  <a:pt x="382" y="55853"/>
                </a:cubicBezTo>
                <a:lnTo>
                  <a:pt x="32195" y="55853"/>
                </a:lnTo>
                <a:cubicBezTo>
                  <a:pt x="32326" y="55853"/>
                  <a:pt x="32457" y="55781"/>
                  <a:pt x="32516" y="55662"/>
                </a:cubicBezTo>
                <a:lnTo>
                  <a:pt x="48423" y="28123"/>
                </a:lnTo>
                <a:cubicBezTo>
                  <a:pt x="48495" y="28004"/>
                  <a:pt x="48495" y="27861"/>
                  <a:pt x="48423" y="27742"/>
                </a:cubicBezTo>
                <a:lnTo>
                  <a:pt x="32516" y="191"/>
                </a:lnTo>
                <a:cubicBezTo>
                  <a:pt x="32457" y="72"/>
                  <a:pt x="32326" y="1"/>
                  <a:pt x="32195" y="1"/>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74" name="Google Shape;474;p81"/>
          <p:cNvSpPr/>
          <p:nvPr/>
        </p:nvSpPr>
        <p:spPr>
          <a:xfrm>
            <a:off x="6488704" y="2263929"/>
            <a:ext cx="725619" cy="517466"/>
          </a:xfrm>
          <a:custGeom>
            <a:rect b="b" l="l" r="r" t="t"/>
            <a:pathLst>
              <a:path extrusionOk="0" h="44209" w="51055">
                <a:moveTo>
                  <a:pt x="12764" y="1"/>
                </a:moveTo>
                <a:lnTo>
                  <a:pt x="0" y="22111"/>
                </a:lnTo>
                <a:lnTo>
                  <a:pt x="12764" y="44209"/>
                </a:lnTo>
                <a:lnTo>
                  <a:pt x="38291" y="44209"/>
                </a:lnTo>
                <a:lnTo>
                  <a:pt x="51054" y="22111"/>
                </a:lnTo>
                <a:lnTo>
                  <a:pt x="38291" y="1"/>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S</a:t>
            </a:r>
            <a:endParaRPr b="1" sz="2200">
              <a:solidFill>
                <a:srgbClr val="06C167"/>
              </a:solidFill>
              <a:latin typeface="Poppins"/>
              <a:ea typeface="Poppins"/>
              <a:cs typeface="Poppins"/>
              <a:sym typeface="Poppins"/>
            </a:endParaRPr>
          </a:p>
        </p:txBody>
      </p:sp>
      <p:grpSp>
        <p:nvGrpSpPr>
          <p:cNvPr id="475" name="Google Shape;475;p81"/>
          <p:cNvGrpSpPr/>
          <p:nvPr/>
        </p:nvGrpSpPr>
        <p:grpSpPr>
          <a:xfrm>
            <a:off x="2791518" y="1160307"/>
            <a:ext cx="3898636" cy="398477"/>
            <a:chOff x="12127838" y="3623045"/>
            <a:chExt cx="4263600" cy="1150005"/>
          </a:xfrm>
        </p:grpSpPr>
        <p:sp>
          <p:nvSpPr>
            <p:cNvPr id="476" name="Google Shape;476;p81"/>
            <p:cNvSpPr txBox="1"/>
            <p:nvPr/>
          </p:nvSpPr>
          <p:spPr>
            <a:xfrm>
              <a:off x="12127838" y="3973550"/>
              <a:ext cx="3792600" cy="7995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Clr>
                  <a:srgbClr val="000000"/>
                </a:buClr>
                <a:buFont typeface="Arial"/>
                <a:buNone/>
              </a:pPr>
              <a:r>
                <a:rPr lang="en-GB" sz="600">
                  <a:solidFill>
                    <a:schemeClr val="lt1"/>
                  </a:solidFill>
                  <a:latin typeface="Poppins"/>
                  <a:ea typeface="Poppins"/>
                  <a:cs typeface="Poppins"/>
                  <a:sym typeface="Poppins"/>
                </a:rPr>
                <a:t>Use encryption, tokenization, and anonymization to safeguard customer data during storage and transmission, preventing unauthorized access and data breaches.</a:t>
              </a:r>
              <a:endParaRPr sz="600"/>
            </a:p>
          </p:txBody>
        </p:sp>
        <p:sp>
          <p:nvSpPr>
            <p:cNvPr id="477" name="Google Shape;477;p81"/>
            <p:cNvSpPr txBox="1"/>
            <p:nvPr/>
          </p:nvSpPr>
          <p:spPr>
            <a:xfrm>
              <a:off x="12127838" y="3623045"/>
              <a:ext cx="4263600" cy="444300"/>
            </a:xfrm>
            <a:prstGeom prst="rect">
              <a:avLst/>
            </a:prstGeom>
            <a:noFill/>
            <a:ln>
              <a:noFill/>
            </a:ln>
          </p:spPr>
          <p:txBody>
            <a:bodyPr anchorCtr="0" anchor="t" bIns="22850" lIns="45725" spcFirstLastPara="1" rIns="45725" wrap="square" tIns="22850">
              <a:spAutoFit/>
            </a:bodyPr>
            <a:lstStyle/>
            <a:p>
              <a:pPr indent="0" lvl="0" marL="0" marR="0" rtl="0" algn="just">
                <a:spcBef>
                  <a:spcPts val="0"/>
                </a:spcBef>
                <a:spcAft>
                  <a:spcPts val="0"/>
                </a:spcAft>
                <a:buNone/>
              </a:pPr>
              <a:r>
                <a:rPr lang="en-GB" sz="700">
                  <a:solidFill>
                    <a:schemeClr val="lt1"/>
                  </a:solidFill>
                  <a:latin typeface="Poppins SemiBold"/>
                  <a:ea typeface="Poppins SemiBold"/>
                  <a:cs typeface="Poppins SemiBold"/>
                  <a:sym typeface="Poppins SemiBold"/>
                </a:rPr>
                <a:t>Implement Data Protection Measures</a:t>
              </a:r>
              <a:endParaRPr sz="700"/>
            </a:p>
          </p:txBody>
        </p:sp>
      </p:grpSp>
      <p:grpSp>
        <p:nvGrpSpPr>
          <p:cNvPr id="478" name="Google Shape;478;p81"/>
          <p:cNvGrpSpPr/>
          <p:nvPr/>
        </p:nvGrpSpPr>
        <p:grpSpPr>
          <a:xfrm>
            <a:off x="2810075" y="2301773"/>
            <a:ext cx="3595421" cy="589117"/>
            <a:chOff x="11985735" y="3776490"/>
            <a:chExt cx="4955100" cy="1371634"/>
          </a:xfrm>
        </p:grpSpPr>
        <p:sp>
          <p:nvSpPr>
            <p:cNvPr id="479" name="Google Shape;479;p81"/>
            <p:cNvSpPr txBox="1"/>
            <p:nvPr/>
          </p:nvSpPr>
          <p:spPr>
            <a:xfrm>
              <a:off x="11985735" y="4180624"/>
              <a:ext cx="4955100" cy="9675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600">
                  <a:solidFill>
                    <a:schemeClr val="lt1"/>
                  </a:solidFill>
                  <a:latin typeface="Poppins"/>
                  <a:ea typeface="Poppins"/>
                  <a:cs typeface="Poppins"/>
                  <a:sym typeface="Poppins"/>
                </a:rPr>
                <a:t>Create security awareness programs and training materials for employees, contractors, and partners to educate them about security threats, best practices, and organizational policies. Regular training fosters a security-conscious culture.</a:t>
              </a:r>
              <a:endParaRPr sz="600"/>
            </a:p>
          </p:txBody>
        </p:sp>
        <p:sp>
          <p:nvSpPr>
            <p:cNvPr id="480" name="Google Shape;480;p81"/>
            <p:cNvSpPr txBox="1"/>
            <p:nvPr/>
          </p:nvSpPr>
          <p:spPr>
            <a:xfrm>
              <a:off x="11998601" y="3776490"/>
              <a:ext cx="4905000" cy="3942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800">
                  <a:solidFill>
                    <a:schemeClr val="lt1"/>
                  </a:solidFill>
                  <a:latin typeface="Poppins SemiBold"/>
                  <a:ea typeface="Poppins SemiBold"/>
                  <a:cs typeface="Poppins SemiBold"/>
                  <a:sym typeface="Poppins SemiBold"/>
                </a:rPr>
                <a:t>Set up Security Awareness and Training Programs</a:t>
              </a:r>
              <a:endParaRPr sz="800"/>
            </a:p>
          </p:txBody>
        </p:sp>
      </p:grpSp>
      <p:grpSp>
        <p:nvGrpSpPr>
          <p:cNvPr id="481" name="Google Shape;481;p81"/>
          <p:cNvGrpSpPr/>
          <p:nvPr/>
        </p:nvGrpSpPr>
        <p:grpSpPr>
          <a:xfrm>
            <a:off x="2654889" y="590568"/>
            <a:ext cx="3612954" cy="558672"/>
            <a:chOff x="11795746" y="3571324"/>
            <a:chExt cx="5258265" cy="1575054"/>
          </a:xfrm>
        </p:grpSpPr>
        <p:sp>
          <p:nvSpPr>
            <p:cNvPr id="482" name="Google Shape;482;p81"/>
            <p:cNvSpPr txBox="1"/>
            <p:nvPr/>
          </p:nvSpPr>
          <p:spPr>
            <a:xfrm>
              <a:off x="11928811" y="3974878"/>
              <a:ext cx="5125200" cy="11715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600">
                  <a:solidFill>
                    <a:schemeClr val="lt1"/>
                  </a:solidFill>
                  <a:latin typeface="Poppins"/>
                  <a:ea typeface="Poppins"/>
                  <a:cs typeface="Poppins"/>
                  <a:sym typeface="Poppins"/>
                </a:rPr>
                <a:t>Establish access control policies for user privileges, authentication, and authorization. Implement role-based access management to secure sensitive systems for authorized personnel.</a:t>
              </a:r>
              <a:endParaRPr sz="600"/>
            </a:p>
          </p:txBody>
        </p:sp>
        <p:sp>
          <p:nvSpPr>
            <p:cNvPr id="483" name="Google Shape;483;p81"/>
            <p:cNvSpPr txBox="1"/>
            <p:nvPr/>
          </p:nvSpPr>
          <p:spPr>
            <a:xfrm>
              <a:off x="11795746" y="3571324"/>
              <a:ext cx="5256900" cy="477300"/>
            </a:xfrm>
            <a:prstGeom prst="rect">
              <a:avLst/>
            </a:prstGeom>
            <a:noFill/>
            <a:ln>
              <a:noFill/>
            </a:ln>
          </p:spPr>
          <p:txBody>
            <a:bodyPr anchorCtr="0" anchor="t" bIns="22850" lIns="45725" spcFirstLastPara="1" rIns="45725" wrap="square" tIns="22850">
              <a:spAutoFit/>
            </a:bodyPr>
            <a:lstStyle/>
            <a:p>
              <a:pPr indent="0" lvl="0" marL="0" marR="0" rtl="0" algn="just">
                <a:spcBef>
                  <a:spcPts val="0"/>
                </a:spcBef>
                <a:spcAft>
                  <a:spcPts val="0"/>
                </a:spcAft>
                <a:buNone/>
              </a:pPr>
              <a:r>
                <a:rPr lang="en-GB" sz="800">
                  <a:solidFill>
                    <a:schemeClr val="lt1"/>
                  </a:solidFill>
                  <a:latin typeface="Poppins SemiBold"/>
                  <a:ea typeface="Poppins SemiBold"/>
                  <a:cs typeface="Poppins SemiBold"/>
                  <a:sym typeface="Poppins SemiBold"/>
                </a:rPr>
                <a:t>Develop Access Control Policies and Procedures</a:t>
              </a:r>
              <a:endParaRPr sz="800"/>
            </a:p>
          </p:txBody>
        </p:sp>
      </p:grpSp>
      <p:grpSp>
        <p:nvGrpSpPr>
          <p:cNvPr id="484" name="Google Shape;484;p81"/>
          <p:cNvGrpSpPr/>
          <p:nvPr/>
        </p:nvGrpSpPr>
        <p:grpSpPr>
          <a:xfrm>
            <a:off x="2806037" y="1698966"/>
            <a:ext cx="3506968" cy="550240"/>
            <a:chOff x="11850092" y="3703903"/>
            <a:chExt cx="4643145" cy="1082298"/>
          </a:xfrm>
        </p:grpSpPr>
        <p:sp>
          <p:nvSpPr>
            <p:cNvPr id="485" name="Google Shape;485;p81"/>
            <p:cNvSpPr txBox="1"/>
            <p:nvPr/>
          </p:nvSpPr>
          <p:spPr>
            <a:xfrm>
              <a:off x="11850092" y="3968700"/>
              <a:ext cx="4643100" cy="8175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600">
                  <a:solidFill>
                    <a:schemeClr val="lt1"/>
                  </a:solidFill>
                  <a:latin typeface="Poppins"/>
                  <a:ea typeface="Poppins"/>
                  <a:cs typeface="Poppins"/>
                  <a:sym typeface="Poppins"/>
                </a:rPr>
                <a:t>Create an Incident Response Team (IRT) to detect, analyze, and respond to security incidents. Define roles, responsibilities, communication, and escalation procedures for a rapid and effective response to breaches.</a:t>
              </a:r>
              <a:endParaRPr sz="600"/>
            </a:p>
          </p:txBody>
        </p:sp>
        <p:sp>
          <p:nvSpPr>
            <p:cNvPr id="486" name="Google Shape;486;p81"/>
            <p:cNvSpPr txBox="1"/>
            <p:nvPr/>
          </p:nvSpPr>
          <p:spPr>
            <a:xfrm>
              <a:off x="11850138" y="3703903"/>
              <a:ext cx="4643100" cy="333000"/>
            </a:xfrm>
            <a:prstGeom prst="rect">
              <a:avLst/>
            </a:prstGeom>
            <a:noFill/>
            <a:ln>
              <a:noFill/>
            </a:ln>
          </p:spPr>
          <p:txBody>
            <a:bodyPr anchorCtr="0" anchor="t" bIns="22850" lIns="45725" spcFirstLastPara="1" rIns="45725" wrap="square" tIns="22850">
              <a:spAutoFit/>
            </a:bodyPr>
            <a:lstStyle/>
            <a:p>
              <a:pPr indent="0" lvl="0" marL="0" marR="0" rtl="0" algn="just">
                <a:spcBef>
                  <a:spcPts val="0"/>
                </a:spcBef>
                <a:spcAft>
                  <a:spcPts val="0"/>
                </a:spcAft>
                <a:buNone/>
              </a:pPr>
              <a:r>
                <a:rPr lang="en-GB" sz="800">
                  <a:solidFill>
                    <a:schemeClr val="lt1"/>
                  </a:solidFill>
                  <a:latin typeface="Poppins SemiBold"/>
                  <a:ea typeface="Poppins SemiBold"/>
                  <a:cs typeface="Poppins SemiBold"/>
                  <a:sym typeface="Poppins SemiBold"/>
                </a:rPr>
                <a:t>Create an Incident Response Team</a:t>
              </a:r>
              <a:endParaRPr sz="800"/>
            </a:p>
          </p:txBody>
        </p:sp>
      </p:grpSp>
      <p:sp>
        <p:nvSpPr>
          <p:cNvPr id="487" name="Google Shape;487;p81"/>
          <p:cNvSpPr txBox="1"/>
          <p:nvPr/>
        </p:nvSpPr>
        <p:spPr>
          <a:xfrm>
            <a:off x="420450" y="78350"/>
            <a:ext cx="8303100" cy="4311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b="1" lang="en-GB" sz="2500">
                <a:solidFill>
                  <a:srgbClr val="262626"/>
                </a:solidFill>
                <a:latin typeface="Poppins"/>
                <a:ea typeface="Poppins"/>
                <a:cs typeface="Poppins"/>
                <a:sym typeface="Poppins"/>
              </a:rPr>
              <a:t>Implement and Operate</a:t>
            </a:r>
            <a:endParaRPr sz="2500"/>
          </a:p>
        </p:txBody>
      </p:sp>
      <p:sp>
        <p:nvSpPr>
          <p:cNvPr id="488" name="Google Shape;488;p81"/>
          <p:cNvSpPr/>
          <p:nvPr/>
        </p:nvSpPr>
        <p:spPr>
          <a:xfrm>
            <a:off x="2267773" y="2821750"/>
            <a:ext cx="4045800" cy="517500"/>
          </a:xfrm>
          <a:prstGeom prst="rect">
            <a:avLst/>
          </a:pr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89" name="Google Shape;489;p81"/>
          <p:cNvSpPr/>
          <p:nvPr/>
        </p:nvSpPr>
        <p:spPr>
          <a:xfrm>
            <a:off x="2461048" y="2876482"/>
            <a:ext cx="312220" cy="408060"/>
          </a:xfrm>
          <a:custGeom>
            <a:rect b="b" l="l" r="r" t="t"/>
            <a:pathLst>
              <a:path extrusionOk="0" h="34862" w="21968">
                <a:moveTo>
                  <a:pt x="1" y="0"/>
                </a:moveTo>
                <a:lnTo>
                  <a:pt x="1" y="34862"/>
                </a:lnTo>
                <a:lnTo>
                  <a:pt x="11907" y="34862"/>
                </a:lnTo>
                <a:lnTo>
                  <a:pt x="21968" y="17431"/>
                </a:lnTo>
                <a:lnTo>
                  <a:pt x="11907" y="0"/>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90" name="Google Shape;490;p81"/>
          <p:cNvSpPr/>
          <p:nvPr/>
        </p:nvSpPr>
        <p:spPr>
          <a:xfrm>
            <a:off x="1834739" y="2753709"/>
            <a:ext cx="689235" cy="653619"/>
          </a:xfrm>
          <a:custGeom>
            <a:rect b="b" l="l" r="r" t="t"/>
            <a:pathLst>
              <a:path extrusionOk="0" h="55841" w="48495">
                <a:moveTo>
                  <a:pt x="16300" y="1"/>
                </a:moveTo>
                <a:cubicBezTo>
                  <a:pt x="16169" y="1"/>
                  <a:pt x="16050" y="72"/>
                  <a:pt x="15979" y="191"/>
                </a:cubicBezTo>
                <a:lnTo>
                  <a:pt x="72" y="27730"/>
                </a:lnTo>
                <a:cubicBezTo>
                  <a:pt x="1" y="27849"/>
                  <a:pt x="1" y="27992"/>
                  <a:pt x="72" y="28111"/>
                </a:cubicBezTo>
                <a:lnTo>
                  <a:pt x="15979" y="55650"/>
                </a:lnTo>
                <a:cubicBezTo>
                  <a:pt x="16050" y="55770"/>
                  <a:pt x="16169" y="55841"/>
                  <a:pt x="16300" y="55841"/>
                </a:cubicBezTo>
                <a:lnTo>
                  <a:pt x="48114" y="55841"/>
                </a:lnTo>
                <a:cubicBezTo>
                  <a:pt x="48316" y="55841"/>
                  <a:pt x="48495" y="55674"/>
                  <a:pt x="48495" y="55460"/>
                </a:cubicBezTo>
                <a:cubicBezTo>
                  <a:pt x="48495" y="55258"/>
                  <a:pt x="48316" y="55079"/>
                  <a:pt x="48114" y="55079"/>
                </a:cubicBezTo>
                <a:lnTo>
                  <a:pt x="16526" y="55079"/>
                </a:lnTo>
                <a:lnTo>
                  <a:pt x="846" y="27921"/>
                </a:lnTo>
                <a:lnTo>
                  <a:pt x="16526" y="751"/>
                </a:lnTo>
                <a:lnTo>
                  <a:pt x="48114" y="751"/>
                </a:lnTo>
                <a:cubicBezTo>
                  <a:pt x="48316" y="751"/>
                  <a:pt x="48495" y="584"/>
                  <a:pt x="48495" y="382"/>
                </a:cubicBezTo>
                <a:cubicBezTo>
                  <a:pt x="48495" y="167"/>
                  <a:pt x="48316" y="1"/>
                  <a:pt x="48114" y="1"/>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91" name="Google Shape;491;p81"/>
          <p:cNvSpPr/>
          <p:nvPr/>
        </p:nvSpPr>
        <p:spPr>
          <a:xfrm>
            <a:off x="1929669" y="2821720"/>
            <a:ext cx="725619" cy="517595"/>
          </a:xfrm>
          <a:custGeom>
            <a:rect b="b" l="l" r="r" t="t"/>
            <a:pathLst>
              <a:path extrusionOk="0" h="44220" w="51055">
                <a:moveTo>
                  <a:pt x="12764" y="0"/>
                </a:moveTo>
                <a:lnTo>
                  <a:pt x="1" y="22110"/>
                </a:lnTo>
                <a:lnTo>
                  <a:pt x="12764" y="44220"/>
                </a:lnTo>
                <a:lnTo>
                  <a:pt x="38291" y="44220"/>
                </a:lnTo>
                <a:lnTo>
                  <a:pt x="51055" y="22110"/>
                </a:lnTo>
                <a:lnTo>
                  <a:pt x="38291" y="0"/>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E</a:t>
            </a:r>
            <a:endParaRPr b="1" sz="2200">
              <a:solidFill>
                <a:srgbClr val="06C167"/>
              </a:solidFill>
              <a:latin typeface="Poppins"/>
              <a:ea typeface="Poppins"/>
              <a:cs typeface="Poppins"/>
              <a:sym typeface="Poppins"/>
            </a:endParaRPr>
          </a:p>
        </p:txBody>
      </p:sp>
      <p:grpSp>
        <p:nvGrpSpPr>
          <p:cNvPr id="492" name="Google Shape;492;p81"/>
          <p:cNvGrpSpPr/>
          <p:nvPr/>
        </p:nvGrpSpPr>
        <p:grpSpPr>
          <a:xfrm>
            <a:off x="2706075" y="2821725"/>
            <a:ext cx="3581745" cy="539642"/>
            <a:chOff x="11876582" y="3871561"/>
            <a:chExt cx="4906500" cy="1557409"/>
          </a:xfrm>
        </p:grpSpPr>
        <p:sp>
          <p:nvSpPr>
            <p:cNvPr id="493" name="Google Shape;493;p81"/>
            <p:cNvSpPr txBox="1"/>
            <p:nvPr/>
          </p:nvSpPr>
          <p:spPr>
            <a:xfrm>
              <a:off x="11978842" y="4229570"/>
              <a:ext cx="4804200" cy="11994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600">
                  <a:solidFill>
                    <a:schemeClr val="lt1"/>
                  </a:solidFill>
                  <a:latin typeface="Poppins"/>
                  <a:ea typeface="Poppins"/>
                  <a:cs typeface="Poppins"/>
                  <a:sym typeface="Poppins"/>
                </a:rPr>
                <a:t>Establish procedures to assess, select, and monitor third-party vendors. Vendor management ensures they meet security standards and contractual obligations, reducing supply chain risks.</a:t>
              </a:r>
              <a:endParaRPr sz="600"/>
            </a:p>
          </p:txBody>
        </p:sp>
        <p:sp>
          <p:nvSpPr>
            <p:cNvPr id="494" name="Google Shape;494;p81"/>
            <p:cNvSpPr txBox="1"/>
            <p:nvPr/>
          </p:nvSpPr>
          <p:spPr>
            <a:xfrm>
              <a:off x="11876582" y="3871561"/>
              <a:ext cx="4906500" cy="488700"/>
            </a:xfrm>
            <a:prstGeom prst="rect">
              <a:avLst/>
            </a:prstGeom>
            <a:noFill/>
            <a:ln>
              <a:noFill/>
            </a:ln>
          </p:spPr>
          <p:txBody>
            <a:bodyPr anchorCtr="0" anchor="t" bIns="22850" lIns="45725" spcFirstLastPara="1" rIns="45725" wrap="square" tIns="22850">
              <a:spAutoFit/>
            </a:bodyPr>
            <a:lstStyle/>
            <a:p>
              <a:pPr indent="0" lvl="0" marL="0" marR="0" rtl="0" algn="just">
                <a:spcBef>
                  <a:spcPts val="0"/>
                </a:spcBef>
                <a:spcAft>
                  <a:spcPts val="0"/>
                </a:spcAft>
                <a:buNone/>
              </a:pPr>
              <a:r>
                <a:rPr lang="en-GB" sz="800">
                  <a:solidFill>
                    <a:schemeClr val="lt1"/>
                  </a:solidFill>
                  <a:latin typeface="Poppins SemiBold"/>
                  <a:ea typeface="Poppins SemiBold"/>
                  <a:cs typeface="Poppins SemiBold"/>
                  <a:sym typeface="Poppins SemiBold"/>
                </a:rPr>
                <a:t>Establish Vendor Management Procedures</a:t>
              </a:r>
              <a:endParaRPr sz="800"/>
            </a:p>
          </p:txBody>
        </p:sp>
      </p:grpSp>
      <p:sp>
        <p:nvSpPr>
          <p:cNvPr id="495" name="Google Shape;495;p81"/>
          <p:cNvSpPr/>
          <p:nvPr/>
        </p:nvSpPr>
        <p:spPr>
          <a:xfrm>
            <a:off x="2791635" y="3368528"/>
            <a:ext cx="4084500" cy="526500"/>
          </a:xfrm>
          <a:prstGeom prst="rect">
            <a:avLst/>
          </a:prstGeom>
          <a:solidFill>
            <a:srgbClr val="06C167">
              <a:alpha val="7490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96" name="Google Shape;496;p81"/>
          <p:cNvSpPr/>
          <p:nvPr/>
        </p:nvSpPr>
        <p:spPr>
          <a:xfrm>
            <a:off x="6370744" y="3424367"/>
            <a:ext cx="312220" cy="415151"/>
          </a:xfrm>
          <a:custGeom>
            <a:rect b="b" l="l" r="r" t="t"/>
            <a:pathLst>
              <a:path extrusionOk="0" h="34850" w="21968">
                <a:moveTo>
                  <a:pt x="10061" y="0"/>
                </a:moveTo>
                <a:lnTo>
                  <a:pt x="1" y="17419"/>
                </a:lnTo>
                <a:lnTo>
                  <a:pt x="10061" y="34850"/>
                </a:lnTo>
                <a:lnTo>
                  <a:pt x="21968" y="34850"/>
                </a:lnTo>
                <a:lnTo>
                  <a:pt x="21968" y="0"/>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97" name="Google Shape;497;p81"/>
          <p:cNvSpPr/>
          <p:nvPr/>
        </p:nvSpPr>
        <p:spPr>
          <a:xfrm>
            <a:off x="6620015" y="3299300"/>
            <a:ext cx="689235" cy="665349"/>
          </a:xfrm>
          <a:custGeom>
            <a:rect b="b" l="l" r="r" t="t"/>
            <a:pathLst>
              <a:path extrusionOk="0" h="55853" w="48495">
                <a:moveTo>
                  <a:pt x="382" y="0"/>
                </a:moveTo>
                <a:cubicBezTo>
                  <a:pt x="179" y="0"/>
                  <a:pt x="1" y="167"/>
                  <a:pt x="1" y="381"/>
                </a:cubicBezTo>
                <a:cubicBezTo>
                  <a:pt x="1" y="584"/>
                  <a:pt x="179" y="762"/>
                  <a:pt x="382" y="762"/>
                </a:cubicBezTo>
                <a:lnTo>
                  <a:pt x="31969" y="762"/>
                </a:lnTo>
                <a:lnTo>
                  <a:pt x="47649" y="27920"/>
                </a:lnTo>
                <a:lnTo>
                  <a:pt x="31969" y="55090"/>
                </a:lnTo>
                <a:lnTo>
                  <a:pt x="382" y="55090"/>
                </a:lnTo>
                <a:cubicBezTo>
                  <a:pt x="179" y="55090"/>
                  <a:pt x="1" y="55257"/>
                  <a:pt x="1" y="55471"/>
                </a:cubicBezTo>
                <a:cubicBezTo>
                  <a:pt x="1" y="55674"/>
                  <a:pt x="179" y="55852"/>
                  <a:pt x="382" y="55852"/>
                </a:cubicBezTo>
                <a:lnTo>
                  <a:pt x="32195" y="55852"/>
                </a:lnTo>
                <a:cubicBezTo>
                  <a:pt x="32326" y="55852"/>
                  <a:pt x="32457" y="55781"/>
                  <a:pt x="32516" y="55662"/>
                </a:cubicBezTo>
                <a:lnTo>
                  <a:pt x="48423" y="28111"/>
                </a:lnTo>
                <a:cubicBezTo>
                  <a:pt x="48495" y="27992"/>
                  <a:pt x="48495" y="27849"/>
                  <a:pt x="48423" y="27730"/>
                </a:cubicBezTo>
                <a:lnTo>
                  <a:pt x="32516" y="191"/>
                </a:lnTo>
                <a:cubicBezTo>
                  <a:pt x="32457" y="72"/>
                  <a:pt x="32326" y="0"/>
                  <a:pt x="32195" y="0"/>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498" name="Google Shape;498;p81"/>
          <p:cNvSpPr/>
          <p:nvPr/>
        </p:nvSpPr>
        <p:spPr>
          <a:xfrm>
            <a:off x="6488699" y="3368498"/>
            <a:ext cx="725619" cy="526783"/>
          </a:xfrm>
          <a:custGeom>
            <a:rect b="b" l="l" r="r" t="t"/>
            <a:pathLst>
              <a:path extrusionOk="0" h="44221" w="51055">
                <a:moveTo>
                  <a:pt x="12764" y="0"/>
                </a:moveTo>
                <a:lnTo>
                  <a:pt x="0" y="22110"/>
                </a:lnTo>
                <a:lnTo>
                  <a:pt x="12764" y="44220"/>
                </a:lnTo>
                <a:lnTo>
                  <a:pt x="38291" y="44220"/>
                </a:lnTo>
                <a:lnTo>
                  <a:pt x="51054" y="22110"/>
                </a:lnTo>
                <a:lnTo>
                  <a:pt x="38291" y="0"/>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I</a:t>
            </a:r>
            <a:endParaRPr b="1" sz="2200">
              <a:solidFill>
                <a:srgbClr val="06C167"/>
              </a:solidFill>
              <a:latin typeface="Poppins"/>
              <a:ea typeface="Poppins"/>
              <a:cs typeface="Poppins"/>
              <a:sym typeface="Poppins"/>
            </a:endParaRPr>
          </a:p>
        </p:txBody>
      </p:sp>
      <p:grpSp>
        <p:nvGrpSpPr>
          <p:cNvPr id="499" name="Google Shape;499;p81"/>
          <p:cNvGrpSpPr/>
          <p:nvPr/>
        </p:nvGrpSpPr>
        <p:grpSpPr>
          <a:xfrm>
            <a:off x="2805923" y="3350241"/>
            <a:ext cx="3654433" cy="552477"/>
            <a:chOff x="12242896" y="3571463"/>
            <a:chExt cx="4148522" cy="1566867"/>
          </a:xfrm>
        </p:grpSpPr>
        <p:sp>
          <p:nvSpPr>
            <p:cNvPr id="500" name="Google Shape;500;p81"/>
            <p:cNvSpPr txBox="1"/>
            <p:nvPr/>
          </p:nvSpPr>
          <p:spPr>
            <a:xfrm>
              <a:off x="12242896" y="3959631"/>
              <a:ext cx="4145400" cy="11787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600">
                  <a:solidFill>
                    <a:schemeClr val="lt1"/>
                  </a:solidFill>
                  <a:latin typeface="Poppins"/>
                  <a:ea typeface="Poppins"/>
                  <a:cs typeface="Poppins"/>
                  <a:sym typeface="Poppins"/>
                </a:rPr>
                <a:t>Implement physical security for data centers and critical facilities, including surveillance, access controls, biometrics, and environmental protection to prevent unauthorized access and physical threats.</a:t>
              </a:r>
              <a:endParaRPr sz="600"/>
            </a:p>
          </p:txBody>
        </p:sp>
        <p:sp>
          <p:nvSpPr>
            <p:cNvPr id="501" name="Google Shape;501;p81"/>
            <p:cNvSpPr txBox="1"/>
            <p:nvPr/>
          </p:nvSpPr>
          <p:spPr>
            <a:xfrm>
              <a:off x="12246018" y="3571463"/>
              <a:ext cx="4145400" cy="436500"/>
            </a:xfrm>
            <a:prstGeom prst="rect">
              <a:avLst/>
            </a:prstGeom>
            <a:noFill/>
            <a:ln>
              <a:noFill/>
            </a:ln>
          </p:spPr>
          <p:txBody>
            <a:bodyPr anchorCtr="0" anchor="t" bIns="22850" lIns="45725" spcFirstLastPara="1" rIns="45725" wrap="square" tIns="22850">
              <a:spAutoFit/>
            </a:bodyPr>
            <a:lstStyle/>
            <a:p>
              <a:pPr indent="0" lvl="0" marL="0" marR="0" rtl="0" algn="just">
                <a:spcBef>
                  <a:spcPts val="0"/>
                </a:spcBef>
                <a:spcAft>
                  <a:spcPts val="0"/>
                </a:spcAft>
                <a:buNone/>
              </a:pPr>
              <a:r>
                <a:rPr lang="en-GB" sz="700">
                  <a:solidFill>
                    <a:schemeClr val="lt1"/>
                  </a:solidFill>
                  <a:latin typeface="Poppins SemiBold"/>
                  <a:ea typeface="Poppins SemiBold"/>
                  <a:cs typeface="Poppins SemiBold"/>
                  <a:sym typeface="Poppins SemiBold"/>
                </a:rPr>
                <a:t>Implement Physical Security Measures</a:t>
              </a:r>
              <a:endParaRPr sz="700"/>
            </a:p>
          </p:txBody>
        </p:sp>
      </p:grpSp>
      <p:sp>
        <p:nvSpPr>
          <p:cNvPr id="502" name="Google Shape;502;p81"/>
          <p:cNvSpPr/>
          <p:nvPr/>
        </p:nvSpPr>
        <p:spPr>
          <a:xfrm>
            <a:off x="2267783" y="3930076"/>
            <a:ext cx="4045800" cy="526500"/>
          </a:xfrm>
          <a:prstGeom prst="rect">
            <a:avLst/>
          </a:pr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03" name="Google Shape;503;p81"/>
          <p:cNvSpPr/>
          <p:nvPr/>
        </p:nvSpPr>
        <p:spPr>
          <a:xfrm>
            <a:off x="2461057" y="3985779"/>
            <a:ext cx="312220" cy="415294"/>
          </a:xfrm>
          <a:custGeom>
            <a:rect b="b" l="l" r="r" t="t"/>
            <a:pathLst>
              <a:path extrusionOk="0" h="34862" w="21968">
                <a:moveTo>
                  <a:pt x="1" y="0"/>
                </a:moveTo>
                <a:lnTo>
                  <a:pt x="1" y="34862"/>
                </a:lnTo>
                <a:lnTo>
                  <a:pt x="11907" y="34862"/>
                </a:lnTo>
                <a:lnTo>
                  <a:pt x="21968" y="17431"/>
                </a:lnTo>
                <a:lnTo>
                  <a:pt x="11907" y="0"/>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04" name="Google Shape;504;p81"/>
          <p:cNvSpPr/>
          <p:nvPr/>
        </p:nvSpPr>
        <p:spPr>
          <a:xfrm>
            <a:off x="1834750" y="3860842"/>
            <a:ext cx="689235" cy="665206"/>
          </a:xfrm>
          <a:custGeom>
            <a:rect b="b" l="l" r="r" t="t"/>
            <a:pathLst>
              <a:path extrusionOk="0" h="55841" w="48495">
                <a:moveTo>
                  <a:pt x="16300" y="1"/>
                </a:moveTo>
                <a:cubicBezTo>
                  <a:pt x="16169" y="1"/>
                  <a:pt x="16050" y="72"/>
                  <a:pt x="15979" y="191"/>
                </a:cubicBezTo>
                <a:lnTo>
                  <a:pt x="72" y="27730"/>
                </a:lnTo>
                <a:cubicBezTo>
                  <a:pt x="1" y="27849"/>
                  <a:pt x="1" y="27992"/>
                  <a:pt x="72" y="28111"/>
                </a:cubicBezTo>
                <a:lnTo>
                  <a:pt x="15979" y="55650"/>
                </a:lnTo>
                <a:cubicBezTo>
                  <a:pt x="16050" y="55770"/>
                  <a:pt x="16169" y="55841"/>
                  <a:pt x="16300" y="55841"/>
                </a:cubicBezTo>
                <a:lnTo>
                  <a:pt x="48114" y="55841"/>
                </a:lnTo>
                <a:cubicBezTo>
                  <a:pt x="48316" y="55841"/>
                  <a:pt x="48495" y="55674"/>
                  <a:pt x="48495" y="55460"/>
                </a:cubicBezTo>
                <a:cubicBezTo>
                  <a:pt x="48495" y="55258"/>
                  <a:pt x="48316" y="55079"/>
                  <a:pt x="48114" y="55079"/>
                </a:cubicBezTo>
                <a:lnTo>
                  <a:pt x="16526" y="55079"/>
                </a:lnTo>
                <a:lnTo>
                  <a:pt x="846" y="27921"/>
                </a:lnTo>
                <a:lnTo>
                  <a:pt x="16526" y="751"/>
                </a:lnTo>
                <a:lnTo>
                  <a:pt x="48114" y="751"/>
                </a:lnTo>
                <a:cubicBezTo>
                  <a:pt x="48316" y="751"/>
                  <a:pt x="48495" y="584"/>
                  <a:pt x="48495" y="382"/>
                </a:cubicBezTo>
                <a:cubicBezTo>
                  <a:pt x="48495" y="167"/>
                  <a:pt x="48316" y="1"/>
                  <a:pt x="48114" y="1"/>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05" name="Google Shape;505;p81"/>
          <p:cNvSpPr/>
          <p:nvPr/>
        </p:nvSpPr>
        <p:spPr>
          <a:xfrm>
            <a:off x="1929680" y="3930051"/>
            <a:ext cx="725619" cy="526771"/>
          </a:xfrm>
          <a:custGeom>
            <a:rect b="b" l="l" r="r" t="t"/>
            <a:pathLst>
              <a:path extrusionOk="0" h="44220" w="51055">
                <a:moveTo>
                  <a:pt x="12764" y="0"/>
                </a:moveTo>
                <a:lnTo>
                  <a:pt x="1" y="22110"/>
                </a:lnTo>
                <a:lnTo>
                  <a:pt x="12764" y="44220"/>
                </a:lnTo>
                <a:lnTo>
                  <a:pt x="38291" y="44220"/>
                </a:lnTo>
                <a:lnTo>
                  <a:pt x="51055" y="22110"/>
                </a:lnTo>
                <a:lnTo>
                  <a:pt x="38291" y="0"/>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M</a:t>
            </a:r>
            <a:endParaRPr b="1" sz="2200">
              <a:solidFill>
                <a:srgbClr val="06C167"/>
              </a:solidFill>
              <a:latin typeface="Poppins"/>
              <a:ea typeface="Poppins"/>
              <a:cs typeface="Poppins"/>
              <a:sym typeface="Poppins"/>
            </a:endParaRPr>
          </a:p>
        </p:txBody>
      </p:sp>
      <p:sp>
        <p:nvSpPr>
          <p:cNvPr id="506" name="Google Shape;506;p81"/>
          <p:cNvSpPr/>
          <p:nvPr/>
        </p:nvSpPr>
        <p:spPr>
          <a:xfrm>
            <a:off x="2791635" y="4491600"/>
            <a:ext cx="4084500" cy="526500"/>
          </a:xfrm>
          <a:prstGeom prst="rect">
            <a:avLst/>
          </a:prstGeom>
          <a:solidFill>
            <a:srgbClr val="06C167">
              <a:alpha val="7490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07" name="Google Shape;507;p81"/>
          <p:cNvSpPr/>
          <p:nvPr/>
        </p:nvSpPr>
        <p:spPr>
          <a:xfrm>
            <a:off x="6370744" y="4547308"/>
            <a:ext cx="312220" cy="415163"/>
          </a:xfrm>
          <a:custGeom>
            <a:rect b="b" l="l" r="r" t="t"/>
            <a:pathLst>
              <a:path extrusionOk="0" h="34851" w="21968">
                <a:moveTo>
                  <a:pt x="10061" y="1"/>
                </a:moveTo>
                <a:lnTo>
                  <a:pt x="1" y="17432"/>
                </a:lnTo>
                <a:lnTo>
                  <a:pt x="10061" y="34850"/>
                </a:lnTo>
                <a:lnTo>
                  <a:pt x="21968" y="34850"/>
                </a:lnTo>
                <a:lnTo>
                  <a:pt x="21968" y="1"/>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08" name="Google Shape;508;p81"/>
          <p:cNvSpPr/>
          <p:nvPr/>
        </p:nvSpPr>
        <p:spPr>
          <a:xfrm>
            <a:off x="6620015" y="4422241"/>
            <a:ext cx="689235" cy="665349"/>
          </a:xfrm>
          <a:custGeom>
            <a:rect b="b" l="l" r="r" t="t"/>
            <a:pathLst>
              <a:path extrusionOk="0" h="55853" w="48495">
                <a:moveTo>
                  <a:pt x="382" y="1"/>
                </a:moveTo>
                <a:cubicBezTo>
                  <a:pt x="179" y="1"/>
                  <a:pt x="1" y="179"/>
                  <a:pt x="1" y="382"/>
                </a:cubicBezTo>
                <a:cubicBezTo>
                  <a:pt x="1" y="596"/>
                  <a:pt x="179" y="763"/>
                  <a:pt x="382" y="763"/>
                </a:cubicBezTo>
                <a:lnTo>
                  <a:pt x="31969" y="763"/>
                </a:lnTo>
                <a:lnTo>
                  <a:pt x="47649" y="27933"/>
                </a:lnTo>
                <a:lnTo>
                  <a:pt x="31969" y="55091"/>
                </a:lnTo>
                <a:lnTo>
                  <a:pt x="382" y="55091"/>
                </a:lnTo>
                <a:cubicBezTo>
                  <a:pt x="179" y="55091"/>
                  <a:pt x="1" y="55257"/>
                  <a:pt x="1" y="55472"/>
                </a:cubicBezTo>
                <a:cubicBezTo>
                  <a:pt x="1" y="55686"/>
                  <a:pt x="179" y="55853"/>
                  <a:pt x="382" y="55853"/>
                </a:cubicBezTo>
                <a:lnTo>
                  <a:pt x="32195" y="55853"/>
                </a:lnTo>
                <a:cubicBezTo>
                  <a:pt x="32326" y="55853"/>
                  <a:pt x="32457" y="55781"/>
                  <a:pt x="32516" y="55662"/>
                </a:cubicBezTo>
                <a:lnTo>
                  <a:pt x="48423" y="28123"/>
                </a:lnTo>
                <a:cubicBezTo>
                  <a:pt x="48495" y="28004"/>
                  <a:pt x="48495" y="27861"/>
                  <a:pt x="48423" y="27742"/>
                </a:cubicBezTo>
                <a:lnTo>
                  <a:pt x="32516" y="191"/>
                </a:lnTo>
                <a:cubicBezTo>
                  <a:pt x="32457" y="72"/>
                  <a:pt x="32326" y="1"/>
                  <a:pt x="32195" y="1"/>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09" name="Google Shape;509;p81"/>
          <p:cNvSpPr/>
          <p:nvPr/>
        </p:nvSpPr>
        <p:spPr>
          <a:xfrm>
            <a:off x="6488699" y="4491581"/>
            <a:ext cx="725619" cy="526640"/>
          </a:xfrm>
          <a:custGeom>
            <a:rect b="b" l="l" r="r" t="t"/>
            <a:pathLst>
              <a:path extrusionOk="0" h="44209" w="51055">
                <a:moveTo>
                  <a:pt x="12764" y="1"/>
                </a:moveTo>
                <a:lnTo>
                  <a:pt x="0" y="22111"/>
                </a:lnTo>
                <a:lnTo>
                  <a:pt x="12764" y="44209"/>
                </a:lnTo>
                <a:lnTo>
                  <a:pt x="38291" y="44209"/>
                </a:lnTo>
                <a:lnTo>
                  <a:pt x="51054" y="22111"/>
                </a:lnTo>
                <a:lnTo>
                  <a:pt x="38291" y="1"/>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I</a:t>
            </a:r>
            <a:endParaRPr b="1" sz="2200">
              <a:solidFill>
                <a:srgbClr val="06C167"/>
              </a:solidFill>
              <a:latin typeface="Poppins"/>
              <a:ea typeface="Poppins"/>
              <a:cs typeface="Poppins"/>
              <a:sym typeface="Poppins"/>
            </a:endParaRPr>
          </a:p>
        </p:txBody>
      </p:sp>
      <p:grpSp>
        <p:nvGrpSpPr>
          <p:cNvPr id="510" name="Google Shape;510;p81"/>
          <p:cNvGrpSpPr/>
          <p:nvPr/>
        </p:nvGrpSpPr>
        <p:grpSpPr>
          <a:xfrm>
            <a:off x="2806384" y="4471352"/>
            <a:ext cx="3683796" cy="537834"/>
            <a:chOff x="11985734" y="3753487"/>
            <a:chExt cx="6305710" cy="1135389"/>
          </a:xfrm>
        </p:grpSpPr>
        <p:sp>
          <p:nvSpPr>
            <p:cNvPr id="511" name="Google Shape;511;p81"/>
            <p:cNvSpPr txBox="1"/>
            <p:nvPr/>
          </p:nvSpPr>
          <p:spPr>
            <a:xfrm>
              <a:off x="11985734" y="4011677"/>
              <a:ext cx="6100800" cy="8772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600">
                  <a:solidFill>
                    <a:schemeClr val="lt1"/>
                  </a:solidFill>
                  <a:latin typeface="Poppins"/>
                  <a:ea typeface="Poppins"/>
                  <a:cs typeface="Poppins"/>
                  <a:sym typeface="Poppins"/>
                </a:rPr>
                <a:t>Implement the strategies and measures from the Business Continuity Plan (BCP) for the food delivery hub to maintain critical services and data availability during disruptions. Regular testing and exercises confirm the BCP's effectiveness.</a:t>
              </a:r>
              <a:endParaRPr sz="600"/>
            </a:p>
          </p:txBody>
        </p:sp>
        <p:sp>
          <p:nvSpPr>
            <p:cNvPr id="512" name="Google Shape;512;p81"/>
            <p:cNvSpPr txBox="1"/>
            <p:nvPr/>
          </p:nvSpPr>
          <p:spPr>
            <a:xfrm>
              <a:off x="11985744" y="3753487"/>
              <a:ext cx="6305700" cy="324900"/>
            </a:xfrm>
            <a:prstGeom prst="rect">
              <a:avLst/>
            </a:prstGeom>
            <a:noFill/>
            <a:ln>
              <a:noFill/>
            </a:ln>
          </p:spPr>
          <p:txBody>
            <a:bodyPr anchorCtr="0" anchor="t" bIns="22850" lIns="45725" spcFirstLastPara="1" rIns="45725" wrap="square" tIns="22850">
              <a:spAutoFit/>
            </a:bodyPr>
            <a:lstStyle/>
            <a:p>
              <a:pPr indent="0" lvl="0" marL="0" marR="0" rtl="0" algn="just">
                <a:spcBef>
                  <a:spcPts val="0"/>
                </a:spcBef>
                <a:spcAft>
                  <a:spcPts val="0"/>
                </a:spcAft>
                <a:buNone/>
              </a:pPr>
              <a:r>
                <a:rPr lang="en-GB" sz="700">
                  <a:solidFill>
                    <a:schemeClr val="lt1"/>
                  </a:solidFill>
                  <a:latin typeface="Poppins SemiBold"/>
                  <a:ea typeface="Poppins SemiBold"/>
                  <a:cs typeface="Poppins SemiBold"/>
                  <a:sym typeface="Poppins SemiBold"/>
                </a:rPr>
                <a:t>Implement Business Continuity Measures</a:t>
              </a:r>
              <a:endParaRPr sz="700"/>
            </a:p>
          </p:txBody>
        </p:sp>
      </p:grpSp>
      <p:grpSp>
        <p:nvGrpSpPr>
          <p:cNvPr id="513" name="Google Shape;513;p81"/>
          <p:cNvGrpSpPr/>
          <p:nvPr/>
        </p:nvGrpSpPr>
        <p:grpSpPr>
          <a:xfrm>
            <a:off x="2725572" y="3930199"/>
            <a:ext cx="3595500" cy="534009"/>
            <a:chOff x="11842115" y="3729542"/>
            <a:chExt cx="5509500" cy="1032101"/>
          </a:xfrm>
        </p:grpSpPr>
        <p:sp>
          <p:nvSpPr>
            <p:cNvPr id="514" name="Google Shape;514;p81"/>
            <p:cNvSpPr txBox="1"/>
            <p:nvPr/>
          </p:nvSpPr>
          <p:spPr>
            <a:xfrm>
              <a:off x="11842115" y="3958543"/>
              <a:ext cx="5509500" cy="8031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600">
                  <a:solidFill>
                    <a:schemeClr val="lt1"/>
                  </a:solidFill>
                  <a:latin typeface="Poppins"/>
                  <a:ea typeface="Poppins"/>
                  <a:cs typeface="Poppins"/>
                  <a:sym typeface="Poppins"/>
                </a:rPr>
                <a:t>Regularly monitor security controls through audits and assessments to identify vulnerabilities, compliance gaps, and emerging threats. This ongoing process ensures the integrity of security measures.</a:t>
              </a:r>
              <a:endParaRPr sz="600"/>
            </a:p>
          </p:txBody>
        </p:sp>
        <p:sp>
          <p:nvSpPr>
            <p:cNvPr id="515" name="Google Shape;515;p81"/>
            <p:cNvSpPr txBox="1"/>
            <p:nvPr/>
          </p:nvSpPr>
          <p:spPr>
            <a:xfrm>
              <a:off x="11842115" y="3729542"/>
              <a:ext cx="5495100" cy="297600"/>
            </a:xfrm>
            <a:prstGeom prst="rect">
              <a:avLst/>
            </a:prstGeom>
            <a:noFill/>
            <a:ln>
              <a:noFill/>
            </a:ln>
          </p:spPr>
          <p:txBody>
            <a:bodyPr anchorCtr="0" anchor="t" bIns="22850" lIns="45725" spcFirstLastPara="1" rIns="45725" wrap="square" tIns="22850">
              <a:spAutoFit/>
            </a:bodyPr>
            <a:lstStyle/>
            <a:p>
              <a:pPr indent="0" lvl="0" marL="0" marR="0" rtl="0" algn="just">
                <a:spcBef>
                  <a:spcPts val="0"/>
                </a:spcBef>
                <a:spcAft>
                  <a:spcPts val="0"/>
                </a:spcAft>
                <a:buNone/>
              </a:pPr>
              <a:r>
                <a:rPr lang="en-GB" sz="700">
                  <a:solidFill>
                    <a:schemeClr val="lt1"/>
                  </a:solidFill>
                  <a:latin typeface="Poppins SemiBold"/>
                  <a:ea typeface="Poppins SemiBold"/>
                  <a:cs typeface="Poppins SemiBold"/>
                  <a:sym typeface="Poppins SemiBold"/>
                </a:rPr>
                <a:t>Monitor and Audit Information Security Controls</a:t>
              </a:r>
              <a:endParaRPr sz="700"/>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2"/>
          <p:cNvSpPr/>
          <p:nvPr/>
        </p:nvSpPr>
        <p:spPr>
          <a:xfrm>
            <a:off x="1834346" y="1398557"/>
            <a:ext cx="3993600" cy="746700"/>
          </a:xfrm>
          <a:prstGeom prst="rect">
            <a:avLst/>
          </a:pr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21" name="Google Shape;521;p82"/>
          <p:cNvSpPr/>
          <p:nvPr/>
        </p:nvSpPr>
        <p:spPr>
          <a:xfrm>
            <a:off x="2063958" y="1477559"/>
            <a:ext cx="370985" cy="588546"/>
          </a:xfrm>
          <a:custGeom>
            <a:rect b="b" l="l" r="r" t="t"/>
            <a:pathLst>
              <a:path extrusionOk="0" h="34851" w="21968">
                <a:moveTo>
                  <a:pt x="1" y="1"/>
                </a:moveTo>
                <a:lnTo>
                  <a:pt x="1" y="34850"/>
                </a:lnTo>
                <a:lnTo>
                  <a:pt x="11907" y="34850"/>
                </a:lnTo>
                <a:lnTo>
                  <a:pt x="21968" y="17432"/>
                </a:lnTo>
                <a:lnTo>
                  <a:pt x="11907" y="1"/>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22" name="Google Shape;522;p82"/>
          <p:cNvSpPr/>
          <p:nvPr/>
        </p:nvSpPr>
        <p:spPr>
          <a:xfrm>
            <a:off x="1319846" y="1300232"/>
            <a:ext cx="818959" cy="943218"/>
          </a:xfrm>
          <a:custGeom>
            <a:rect b="b" l="l" r="r" t="t"/>
            <a:pathLst>
              <a:path extrusionOk="0" h="55853" w="48495">
                <a:moveTo>
                  <a:pt x="16300" y="0"/>
                </a:moveTo>
                <a:cubicBezTo>
                  <a:pt x="16169" y="0"/>
                  <a:pt x="16050" y="72"/>
                  <a:pt x="15979" y="191"/>
                </a:cubicBezTo>
                <a:lnTo>
                  <a:pt x="72" y="27742"/>
                </a:lnTo>
                <a:cubicBezTo>
                  <a:pt x="1" y="27849"/>
                  <a:pt x="1" y="28004"/>
                  <a:pt x="72" y="28123"/>
                </a:cubicBezTo>
                <a:lnTo>
                  <a:pt x="15979" y="55662"/>
                </a:lnTo>
                <a:cubicBezTo>
                  <a:pt x="16050" y="55781"/>
                  <a:pt x="16169" y="55853"/>
                  <a:pt x="16300" y="55853"/>
                </a:cubicBezTo>
                <a:lnTo>
                  <a:pt x="48114" y="55853"/>
                </a:lnTo>
                <a:cubicBezTo>
                  <a:pt x="48316" y="55853"/>
                  <a:pt x="48495" y="55686"/>
                  <a:pt x="48495" y="55472"/>
                </a:cubicBezTo>
                <a:cubicBezTo>
                  <a:pt x="48495" y="55257"/>
                  <a:pt x="48316" y="55091"/>
                  <a:pt x="48114" y="55091"/>
                </a:cubicBezTo>
                <a:lnTo>
                  <a:pt x="16526" y="55091"/>
                </a:lnTo>
                <a:lnTo>
                  <a:pt x="846" y="27933"/>
                </a:lnTo>
                <a:lnTo>
                  <a:pt x="16526" y="762"/>
                </a:lnTo>
                <a:lnTo>
                  <a:pt x="48114" y="762"/>
                </a:lnTo>
                <a:cubicBezTo>
                  <a:pt x="48316" y="762"/>
                  <a:pt x="48495" y="596"/>
                  <a:pt x="48495" y="381"/>
                </a:cubicBezTo>
                <a:cubicBezTo>
                  <a:pt x="48495" y="179"/>
                  <a:pt x="48316" y="0"/>
                  <a:pt x="48114" y="0"/>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23" name="Google Shape;523;p82"/>
          <p:cNvSpPr/>
          <p:nvPr/>
        </p:nvSpPr>
        <p:spPr>
          <a:xfrm>
            <a:off x="1432632" y="1398546"/>
            <a:ext cx="862191" cy="746579"/>
          </a:xfrm>
          <a:custGeom>
            <a:rect b="b" l="l" r="r" t="t"/>
            <a:pathLst>
              <a:path extrusionOk="0" h="44209" w="51055">
                <a:moveTo>
                  <a:pt x="12764" y="1"/>
                </a:moveTo>
                <a:lnTo>
                  <a:pt x="1" y="22111"/>
                </a:lnTo>
                <a:lnTo>
                  <a:pt x="12764" y="44208"/>
                </a:lnTo>
                <a:lnTo>
                  <a:pt x="38291" y="44208"/>
                </a:lnTo>
                <a:lnTo>
                  <a:pt x="51055" y="22111"/>
                </a:lnTo>
                <a:lnTo>
                  <a:pt x="38291" y="1"/>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C</a:t>
            </a:r>
            <a:endParaRPr b="1" sz="2200">
              <a:solidFill>
                <a:srgbClr val="06C167"/>
              </a:solidFill>
              <a:latin typeface="Poppins"/>
              <a:ea typeface="Poppins"/>
              <a:cs typeface="Poppins"/>
              <a:sym typeface="Poppins"/>
            </a:endParaRPr>
          </a:p>
        </p:txBody>
      </p:sp>
      <p:sp>
        <p:nvSpPr>
          <p:cNvPr id="524" name="Google Shape;524;p82"/>
          <p:cNvSpPr/>
          <p:nvPr/>
        </p:nvSpPr>
        <p:spPr>
          <a:xfrm>
            <a:off x="1834346" y="2990757"/>
            <a:ext cx="3993600" cy="746700"/>
          </a:xfrm>
          <a:prstGeom prst="rect">
            <a:avLst/>
          </a:pr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25" name="Google Shape;525;p82"/>
          <p:cNvSpPr/>
          <p:nvPr/>
        </p:nvSpPr>
        <p:spPr>
          <a:xfrm>
            <a:off x="2063958" y="3069738"/>
            <a:ext cx="370985" cy="588732"/>
          </a:xfrm>
          <a:custGeom>
            <a:rect b="b" l="l" r="r" t="t"/>
            <a:pathLst>
              <a:path extrusionOk="0" h="34862" w="21968">
                <a:moveTo>
                  <a:pt x="1" y="0"/>
                </a:moveTo>
                <a:lnTo>
                  <a:pt x="1" y="34862"/>
                </a:lnTo>
                <a:lnTo>
                  <a:pt x="11907" y="34862"/>
                </a:lnTo>
                <a:lnTo>
                  <a:pt x="21968" y="17431"/>
                </a:lnTo>
                <a:lnTo>
                  <a:pt x="11907" y="0"/>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26" name="Google Shape;526;p82"/>
          <p:cNvSpPr/>
          <p:nvPr/>
        </p:nvSpPr>
        <p:spPr>
          <a:xfrm>
            <a:off x="1319846" y="2892598"/>
            <a:ext cx="818959" cy="943015"/>
          </a:xfrm>
          <a:custGeom>
            <a:rect b="b" l="l" r="r" t="t"/>
            <a:pathLst>
              <a:path extrusionOk="0" h="55841" w="48495">
                <a:moveTo>
                  <a:pt x="16300" y="1"/>
                </a:moveTo>
                <a:cubicBezTo>
                  <a:pt x="16169" y="1"/>
                  <a:pt x="16050" y="72"/>
                  <a:pt x="15979" y="191"/>
                </a:cubicBezTo>
                <a:lnTo>
                  <a:pt x="72" y="27730"/>
                </a:lnTo>
                <a:cubicBezTo>
                  <a:pt x="1" y="27849"/>
                  <a:pt x="1" y="27992"/>
                  <a:pt x="72" y="28111"/>
                </a:cubicBezTo>
                <a:lnTo>
                  <a:pt x="15979" y="55650"/>
                </a:lnTo>
                <a:cubicBezTo>
                  <a:pt x="16050" y="55770"/>
                  <a:pt x="16169" y="55841"/>
                  <a:pt x="16300" y="55841"/>
                </a:cubicBezTo>
                <a:lnTo>
                  <a:pt x="48114" y="55841"/>
                </a:lnTo>
                <a:cubicBezTo>
                  <a:pt x="48316" y="55841"/>
                  <a:pt x="48495" y="55674"/>
                  <a:pt x="48495" y="55460"/>
                </a:cubicBezTo>
                <a:cubicBezTo>
                  <a:pt x="48495" y="55258"/>
                  <a:pt x="48316" y="55079"/>
                  <a:pt x="48114" y="55079"/>
                </a:cubicBezTo>
                <a:lnTo>
                  <a:pt x="16526" y="55079"/>
                </a:lnTo>
                <a:lnTo>
                  <a:pt x="846" y="27921"/>
                </a:lnTo>
                <a:lnTo>
                  <a:pt x="16526" y="751"/>
                </a:lnTo>
                <a:lnTo>
                  <a:pt x="48114" y="751"/>
                </a:lnTo>
                <a:cubicBezTo>
                  <a:pt x="48316" y="751"/>
                  <a:pt x="48495" y="584"/>
                  <a:pt x="48495" y="382"/>
                </a:cubicBezTo>
                <a:cubicBezTo>
                  <a:pt x="48495" y="167"/>
                  <a:pt x="48316" y="1"/>
                  <a:pt x="48114" y="1"/>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27" name="Google Shape;527;p82"/>
          <p:cNvSpPr/>
          <p:nvPr/>
        </p:nvSpPr>
        <p:spPr>
          <a:xfrm>
            <a:off x="1432632" y="2990726"/>
            <a:ext cx="862191" cy="746765"/>
          </a:xfrm>
          <a:custGeom>
            <a:rect b="b" l="l" r="r" t="t"/>
            <a:pathLst>
              <a:path extrusionOk="0" h="44220" w="51055">
                <a:moveTo>
                  <a:pt x="12764" y="0"/>
                </a:moveTo>
                <a:lnTo>
                  <a:pt x="1" y="22110"/>
                </a:lnTo>
                <a:lnTo>
                  <a:pt x="12764" y="44220"/>
                </a:lnTo>
                <a:lnTo>
                  <a:pt x="38291" y="44220"/>
                </a:lnTo>
                <a:lnTo>
                  <a:pt x="51055" y="22110"/>
                </a:lnTo>
                <a:lnTo>
                  <a:pt x="38291" y="0"/>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R</a:t>
            </a:r>
            <a:endParaRPr b="1" sz="2200">
              <a:solidFill>
                <a:srgbClr val="06C167"/>
              </a:solidFill>
              <a:latin typeface="Poppins"/>
              <a:ea typeface="Poppins"/>
              <a:cs typeface="Poppins"/>
              <a:sym typeface="Poppins"/>
            </a:endParaRPr>
          </a:p>
        </p:txBody>
      </p:sp>
      <p:sp>
        <p:nvSpPr>
          <p:cNvPr id="528" name="Google Shape;528;p82"/>
          <p:cNvSpPr/>
          <p:nvPr/>
        </p:nvSpPr>
        <p:spPr>
          <a:xfrm>
            <a:off x="3316046" y="2194582"/>
            <a:ext cx="3993600" cy="746700"/>
          </a:xfrm>
          <a:prstGeom prst="rect">
            <a:avLst/>
          </a:prstGeom>
          <a:solidFill>
            <a:srgbClr val="06C167">
              <a:alpha val="7490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29" name="Google Shape;529;p82"/>
          <p:cNvSpPr/>
          <p:nvPr/>
        </p:nvSpPr>
        <p:spPr>
          <a:xfrm>
            <a:off x="6709036" y="2273741"/>
            <a:ext cx="370985" cy="588529"/>
          </a:xfrm>
          <a:custGeom>
            <a:rect b="b" l="l" r="r" t="t"/>
            <a:pathLst>
              <a:path extrusionOk="0" h="34850" w="21968">
                <a:moveTo>
                  <a:pt x="10061" y="0"/>
                </a:moveTo>
                <a:lnTo>
                  <a:pt x="1" y="17419"/>
                </a:lnTo>
                <a:lnTo>
                  <a:pt x="10061" y="34850"/>
                </a:lnTo>
                <a:lnTo>
                  <a:pt x="21968" y="34850"/>
                </a:lnTo>
                <a:lnTo>
                  <a:pt x="21968" y="0"/>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30" name="Google Shape;530;p82"/>
          <p:cNvSpPr/>
          <p:nvPr/>
        </p:nvSpPr>
        <p:spPr>
          <a:xfrm>
            <a:off x="7005195" y="2096414"/>
            <a:ext cx="818959" cy="943218"/>
          </a:xfrm>
          <a:custGeom>
            <a:rect b="b" l="l" r="r" t="t"/>
            <a:pathLst>
              <a:path extrusionOk="0" h="55853" w="48495">
                <a:moveTo>
                  <a:pt x="382" y="0"/>
                </a:moveTo>
                <a:cubicBezTo>
                  <a:pt x="179" y="0"/>
                  <a:pt x="1" y="167"/>
                  <a:pt x="1" y="381"/>
                </a:cubicBezTo>
                <a:cubicBezTo>
                  <a:pt x="1" y="584"/>
                  <a:pt x="179" y="762"/>
                  <a:pt x="382" y="762"/>
                </a:cubicBezTo>
                <a:lnTo>
                  <a:pt x="31969" y="762"/>
                </a:lnTo>
                <a:lnTo>
                  <a:pt x="47649" y="27920"/>
                </a:lnTo>
                <a:lnTo>
                  <a:pt x="31969" y="55090"/>
                </a:lnTo>
                <a:lnTo>
                  <a:pt x="382" y="55090"/>
                </a:lnTo>
                <a:cubicBezTo>
                  <a:pt x="179" y="55090"/>
                  <a:pt x="1" y="55257"/>
                  <a:pt x="1" y="55471"/>
                </a:cubicBezTo>
                <a:cubicBezTo>
                  <a:pt x="1" y="55674"/>
                  <a:pt x="179" y="55852"/>
                  <a:pt x="382" y="55852"/>
                </a:cubicBezTo>
                <a:lnTo>
                  <a:pt x="32195" y="55852"/>
                </a:lnTo>
                <a:cubicBezTo>
                  <a:pt x="32326" y="55852"/>
                  <a:pt x="32457" y="55781"/>
                  <a:pt x="32516" y="55662"/>
                </a:cubicBezTo>
                <a:lnTo>
                  <a:pt x="48423" y="28111"/>
                </a:lnTo>
                <a:cubicBezTo>
                  <a:pt x="48495" y="27992"/>
                  <a:pt x="48495" y="27849"/>
                  <a:pt x="48423" y="27730"/>
                </a:cubicBezTo>
                <a:lnTo>
                  <a:pt x="32516" y="191"/>
                </a:lnTo>
                <a:cubicBezTo>
                  <a:pt x="32457" y="72"/>
                  <a:pt x="32326" y="0"/>
                  <a:pt x="32195" y="0"/>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31" name="Google Shape;531;p82"/>
          <p:cNvSpPr/>
          <p:nvPr/>
        </p:nvSpPr>
        <p:spPr>
          <a:xfrm>
            <a:off x="6849179" y="2194526"/>
            <a:ext cx="862191" cy="746782"/>
          </a:xfrm>
          <a:custGeom>
            <a:rect b="b" l="l" r="r" t="t"/>
            <a:pathLst>
              <a:path extrusionOk="0" h="44221" w="51055">
                <a:moveTo>
                  <a:pt x="12764" y="0"/>
                </a:moveTo>
                <a:lnTo>
                  <a:pt x="0" y="22110"/>
                </a:lnTo>
                <a:lnTo>
                  <a:pt x="12764" y="44220"/>
                </a:lnTo>
                <a:lnTo>
                  <a:pt x="38291" y="44220"/>
                </a:lnTo>
                <a:lnTo>
                  <a:pt x="51054" y="22110"/>
                </a:lnTo>
                <a:lnTo>
                  <a:pt x="38291" y="0"/>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C</a:t>
            </a:r>
            <a:endParaRPr b="1" sz="2200">
              <a:solidFill>
                <a:srgbClr val="06C167"/>
              </a:solidFill>
              <a:latin typeface="Poppins"/>
              <a:ea typeface="Poppins"/>
              <a:cs typeface="Poppins"/>
              <a:sym typeface="Poppins"/>
            </a:endParaRPr>
          </a:p>
        </p:txBody>
      </p:sp>
      <p:sp>
        <p:nvSpPr>
          <p:cNvPr id="532" name="Google Shape;532;p82"/>
          <p:cNvSpPr/>
          <p:nvPr/>
        </p:nvSpPr>
        <p:spPr>
          <a:xfrm>
            <a:off x="3316046" y="3786932"/>
            <a:ext cx="3993600" cy="746700"/>
          </a:xfrm>
          <a:prstGeom prst="rect">
            <a:avLst/>
          </a:prstGeom>
          <a:solidFill>
            <a:srgbClr val="06C167">
              <a:alpha val="7490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33" name="Google Shape;533;p82"/>
          <p:cNvSpPr/>
          <p:nvPr/>
        </p:nvSpPr>
        <p:spPr>
          <a:xfrm>
            <a:off x="6709036" y="3865903"/>
            <a:ext cx="370985" cy="588546"/>
          </a:xfrm>
          <a:custGeom>
            <a:rect b="b" l="l" r="r" t="t"/>
            <a:pathLst>
              <a:path extrusionOk="0" h="34851" w="21968">
                <a:moveTo>
                  <a:pt x="10061" y="1"/>
                </a:moveTo>
                <a:lnTo>
                  <a:pt x="1" y="17432"/>
                </a:lnTo>
                <a:lnTo>
                  <a:pt x="10061" y="34850"/>
                </a:lnTo>
                <a:lnTo>
                  <a:pt x="21968" y="34850"/>
                </a:lnTo>
                <a:lnTo>
                  <a:pt x="21968" y="1"/>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34" name="Google Shape;534;p82"/>
          <p:cNvSpPr/>
          <p:nvPr/>
        </p:nvSpPr>
        <p:spPr>
          <a:xfrm>
            <a:off x="7005195" y="3688577"/>
            <a:ext cx="818959" cy="943218"/>
          </a:xfrm>
          <a:custGeom>
            <a:rect b="b" l="l" r="r" t="t"/>
            <a:pathLst>
              <a:path extrusionOk="0" h="55853" w="48495">
                <a:moveTo>
                  <a:pt x="382" y="1"/>
                </a:moveTo>
                <a:cubicBezTo>
                  <a:pt x="179" y="1"/>
                  <a:pt x="1" y="179"/>
                  <a:pt x="1" y="382"/>
                </a:cubicBezTo>
                <a:cubicBezTo>
                  <a:pt x="1" y="596"/>
                  <a:pt x="179" y="763"/>
                  <a:pt x="382" y="763"/>
                </a:cubicBezTo>
                <a:lnTo>
                  <a:pt x="31969" y="763"/>
                </a:lnTo>
                <a:lnTo>
                  <a:pt x="47649" y="27933"/>
                </a:lnTo>
                <a:lnTo>
                  <a:pt x="31969" y="55091"/>
                </a:lnTo>
                <a:lnTo>
                  <a:pt x="382" y="55091"/>
                </a:lnTo>
                <a:cubicBezTo>
                  <a:pt x="179" y="55091"/>
                  <a:pt x="1" y="55257"/>
                  <a:pt x="1" y="55472"/>
                </a:cubicBezTo>
                <a:cubicBezTo>
                  <a:pt x="1" y="55686"/>
                  <a:pt x="179" y="55853"/>
                  <a:pt x="382" y="55853"/>
                </a:cubicBezTo>
                <a:lnTo>
                  <a:pt x="32195" y="55853"/>
                </a:lnTo>
                <a:cubicBezTo>
                  <a:pt x="32326" y="55853"/>
                  <a:pt x="32457" y="55781"/>
                  <a:pt x="32516" y="55662"/>
                </a:cubicBezTo>
                <a:lnTo>
                  <a:pt x="48423" y="28123"/>
                </a:lnTo>
                <a:cubicBezTo>
                  <a:pt x="48495" y="28004"/>
                  <a:pt x="48495" y="27861"/>
                  <a:pt x="48423" y="27742"/>
                </a:cubicBezTo>
                <a:lnTo>
                  <a:pt x="32516" y="191"/>
                </a:lnTo>
                <a:cubicBezTo>
                  <a:pt x="32457" y="72"/>
                  <a:pt x="32326" y="1"/>
                  <a:pt x="32195" y="1"/>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35" name="Google Shape;535;p82"/>
          <p:cNvSpPr/>
          <p:nvPr/>
        </p:nvSpPr>
        <p:spPr>
          <a:xfrm>
            <a:off x="6849179" y="3786891"/>
            <a:ext cx="862191" cy="746579"/>
          </a:xfrm>
          <a:custGeom>
            <a:rect b="b" l="l" r="r" t="t"/>
            <a:pathLst>
              <a:path extrusionOk="0" h="44209" w="51055">
                <a:moveTo>
                  <a:pt x="12764" y="1"/>
                </a:moveTo>
                <a:lnTo>
                  <a:pt x="0" y="22111"/>
                </a:lnTo>
                <a:lnTo>
                  <a:pt x="12764" y="44209"/>
                </a:lnTo>
                <a:lnTo>
                  <a:pt x="38291" y="44209"/>
                </a:lnTo>
                <a:lnTo>
                  <a:pt x="51054" y="22111"/>
                </a:lnTo>
                <a:lnTo>
                  <a:pt x="38291" y="1"/>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T</a:t>
            </a:r>
            <a:endParaRPr b="1" sz="2200">
              <a:solidFill>
                <a:srgbClr val="06C167"/>
              </a:solidFill>
              <a:latin typeface="Poppins"/>
              <a:ea typeface="Poppins"/>
              <a:cs typeface="Poppins"/>
              <a:sym typeface="Poppins"/>
            </a:endParaRPr>
          </a:p>
        </p:txBody>
      </p:sp>
      <p:grpSp>
        <p:nvGrpSpPr>
          <p:cNvPr id="536" name="Google Shape;536;p82"/>
          <p:cNvGrpSpPr/>
          <p:nvPr/>
        </p:nvGrpSpPr>
        <p:grpSpPr>
          <a:xfrm>
            <a:off x="3330725" y="2207869"/>
            <a:ext cx="3412315" cy="666981"/>
            <a:chOff x="11850843" y="3649158"/>
            <a:chExt cx="4996800" cy="1333962"/>
          </a:xfrm>
        </p:grpSpPr>
        <p:sp>
          <p:nvSpPr>
            <p:cNvPr id="537" name="Google Shape;537;p82"/>
            <p:cNvSpPr txBox="1"/>
            <p:nvPr/>
          </p:nvSpPr>
          <p:spPr>
            <a:xfrm>
              <a:off x="11850843" y="4028820"/>
              <a:ext cx="4996800" cy="9543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700">
                  <a:solidFill>
                    <a:schemeClr val="lt1"/>
                  </a:solidFill>
                  <a:latin typeface="Poppins"/>
                  <a:ea typeface="Poppins"/>
                  <a:cs typeface="Poppins"/>
                  <a:sym typeface="Poppins"/>
                </a:rPr>
                <a:t>Regularly perform comprehensive security audits and assessments to evaluate the overall security posture. These evaluations identify areas for improvement and help maintain compliance with industry standards.</a:t>
              </a:r>
              <a:endParaRPr sz="700"/>
            </a:p>
          </p:txBody>
        </p:sp>
        <p:sp>
          <p:nvSpPr>
            <p:cNvPr id="538" name="Google Shape;538;p82"/>
            <p:cNvSpPr txBox="1"/>
            <p:nvPr/>
          </p:nvSpPr>
          <p:spPr>
            <a:xfrm>
              <a:off x="11850854" y="3649158"/>
              <a:ext cx="4879200" cy="4002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r>
                <a:rPr lang="en-GB" sz="1000">
                  <a:solidFill>
                    <a:schemeClr val="lt1"/>
                  </a:solidFill>
                  <a:latin typeface="Poppins SemiBold"/>
                  <a:ea typeface="Poppins SemiBold"/>
                  <a:cs typeface="Poppins SemiBold"/>
                  <a:sym typeface="Poppins SemiBold"/>
                </a:rPr>
                <a:t>Conduct regular security audits and assessments</a:t>
              </a:r>
              <a:endParaRPr sz="1000"/>
            </a:p>
          </p:txBody>
        </p:sp>
      </p:grpSp>
      <p:grpSp>
        <p:nvGrpSpPr>
          <p:cNvPr id="539" name="Google Shape;539;p82"/>
          <p:cNvGrpSpPr/>
          <p:nvPr/>
        </p:nvGrpSpPr>
        <p:grpSpPr>
          <a:xfrm>
            <a:off x="3313325" y="3800390"/>
            <a:ext cx="3479005" cy="630838"/>
            <a:chOff x="12023840" y="3742700"/>
            <a:chExt cx="4367317" cy="874463"/>
          </a:xfrm>
        </p:grpSpPr>
        <p:sp>
          <p:nvSpPr>
            <p:cNvPr id="540" name="Google Shape;540;p82"/>
            <p:cNvSpPr txBox="1"/>
            <p:nvPr/>
          </p:nvSpPr>
          <p:spPr>
            <a:xfrm>
              <a:off x="12023840" y="4041163"/>
              <a:ext cx="4296600" cy="5760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600">
                  <a:solidFill>
                    <a:schemeClr val="lt1"/>
                  </a:solidFill>
                  <a:latin typeface="Poppins"/>
                  <a:ea typeface="Poppins"/>
                  <a:cs typeface="Poppins"/>
                  <a:sym typeface="Poppins"/>
                </a:rPr>
                <a:t>Periodically test the effectiveness of the Business Continuity Plan (BCP). Conduct exercises and simulations to evaluate the plan's readiness to address different types of disruptions. Review and update the BCP based on the results of tests.</a:t>
              </a:r>
              <a:endParaRPr sz="600"/>
            </a:p>
          </p:txBody>
        </p:sp>
        <p:sp>
          <p:nvSpPr>
            <p:cNvPr id="541" name="Google Shape;541;p82"/>
            <p:cNvSpPr txBox="1"/>
            <p:nvPr/>
          </p:nvSpPr>
          <p:spPr>
            <a:xfrm>
              <a:off x="12026758" y="3742700"/>
              <a:ext cx="4364400" cy="320100"/>
            </a:xfrm>
            <a:prstGeom prst="rect">
              <a:avLst/>
            </a:prstGeom>
            <a:noFill/>
            <a:ln>
              <a:noFill/>
            </a:ln>
          </p:spPr>
          <p:txBody>
            <a:bodyPr anchorCtr="0" anchor="t" bIns="22850" lIns="45725" spcFirstLastPara="1" rIns="45725" wrap="square" tIns="22850">
              <a:spAutoFit/>
            </a:bodyPr>
            <a:lstStyle/>
            <a:p>
              <a:pPr indent="0" lvl="0" marL="0" marR="0" rtl="0" algn="just">
                <a:spcBef>
                  <a:spcPts val="0"/>
                </a:spcBef>
                <a:spcAft>
                  <a:spcPts val="0"/>
                </a:spcAft>
                <a:buNone/>
              </a:pPr>
              <a:r>
                <a:rPr lang="en-GB" sz="1200">
                  <a:solidFill>
                    <a:schemeClr val="lt1"/>
                  </a:solidFill>
                  <a:latin typeface="Poppins SemiBold"/>
                  <a:ea typeface="Poppins SemiBold"/>
                  <a:cs typeface="Poppins SemiBold"/>
                  <a:sym typeface="Poppins SemiBold"/>
                </a:rPr>
                <a:t>Test and Review Business Continuity Plan</a:t>
              </a:r>
              <a:endParaRPr sz="1200"/>
            </a:p>
          </p:txBody>
        </p:sp>
      </p:grpSp>
      <p:grpSp>
        <p:nvGrpSpPr>
          <p:cNvPr id="542" name="Google Shape;542;p82"/>
          <p:cNvGrpSpPr/>
          <p:nvPr/>
        </p:nvGrpSpPr>
        <p:grpSpPr>
          <a:xfrm>
            <a:off x="2434707" y="1398549"/>
            <a:ext cx="3329490" cy="642113"/>
            <a:chOff x="12433013" y="3722649"/>
            <a:chExt cx="3955203" cy="896430"/>
          </a:xfrm>
        </p:grpSpPr>
        <p:sp>
          <p:nvSpPr>
            <p:cNvPr id="543" name="Google Shape;543;p82"/>
            <p:cNvSpPr txBox="1"/>
            <p:nvPr/>
          </p:nvSpPr>
          <p:spPr>
            <a:xfrm>
              <a:off x="12433013" y="4038879"/>
              <a:ext cx="3955200" cy="5802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600">
                  <a:solidFill>
                    <a:schemeClr val="lt1"/>
                  </a:solidFill>
                  <a:latin typeface="Poppins"/>
                  <a:ea typeface="Poppins"/>
                  <a:cs typeface="Poppins"/>
                  <a:sym typeface="Poppins"/>
                </a:rPr>
                <a:t>Implement continuous monitoring systems that provide real-time visibility into the performance of security controls. Continuous monitoring ensures the timely detection of security incidents and anomalies.</a:t>
              </a:r>
              <a:endParaRPr sz="600"/>
            </a:p>
          </p:txBody>
        </p:sp>
        <p:sp>
          <p:nvSpPr>
            <p:cNvPr id="544" name="Google Shape;544;p82"/>
            <p:cNvSpPr txBox="1"/>
            <p:nvPr/>
          </p:nvSpPr>
          <p:spPr>
            <a:xfrm>
              <a:off x="12433016" y="3722649"/>
              <a:ext cx="3955200" cy="3222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1200">
                  <a:solidFill>
                    <a:schemeClr val="lt1"/>
                  </a:solidFill>
                  <a:latin typeface="Poppins SemiBold"/>
                  <a:ea typeface="Poppins SemiBold"/>
                  <a:cs typeface="Poppins SemiBold"/>
                  <a:sym typeface="Poppins SemiBold"/>
                </a:rPr>
                <a:t>Continuously monitor security controls</a:t>
              </a:r>
              <a:endParaRPr sz="1200"/>
            </a:p>
          </p:txBody>
        </p:sp>
      </p:grpSp>
      <p:grpSp>
        <p:nvGrpSpPr>
          <p:cNvPr id="545" name="Google Shape;545;p82"/>
          <p:cNvGrpSpPr/>
          <p:nvPr/>
        </p:nvGrpSpPr>
        <p:grpSpPr>
          <a:xfrm>
            <a:off x="2434725" y="3004158"/>
            <a:ext cx="3332282" cy="665006"/>
            <a:chOff x="12000001" y="3728647"/>
            <a:chExt cx="4740088" cy="983155"/>
          </a:xfrm>
        </p:grpSpPr>
        <p:sp>
          <p:nvSpPr>
            <p:cNvPr id="546" name="Google Shape;546;p82"/>
            <p:cNvSpPr txBox="1"/>
            <p:nvPr/>
          </p:nvSpPr>
          <p:spPr>
            <a:xfrm>
              <a:off x="12000001" y="4006502"/>
              <a:ext cx="4739700" cy="7053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700">
                  <a:solidFill>
                    <a:schemeClr val="lt1"/>
                  </a:solidFill>
                  <a:latin typeface="Poppins"/>
                  <a:ea typeface="Poppins"/>
                  <a:cs typeface="Poppins"/>
                  <a:sym typeface="Poppins"/>
                </a:rPr>
                <a:t>Review all security incidents that occur in Foodie's organization. Conduct in-depth analysis and root cause assessments to identify lessons learned and improve incident response procedures.</a:t>
              </a:r>
              <a:endParaRPr sz="600"/>
            </a:p>
          </p:txBody>
        </p:sp>
        <p:sp>
          <p:nvSpPr>
            <p:cNvPr id="547" name="Google Shape;547;p82"/>
            <p:cNvSpPr txBox="1"/>
            <p:nvPr/>
          </p:nvSpPr>
          <p:spPr>
            <a:xfrm>
              <a:off x="12000389" y="3728647"/>
              <a:ext cx="4739700" cy="3414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1200">
                  <a:solidFill>
                    <a:schemeClr val="lt1"/>
                  </a:solidFill>
                  <a:latin typeface="Poppins SemiBold"/>
                  <a:ea typeface="Poppins SemiBold"/>
                  <a:cs typeface="Poppins SemiBold"/>
                  <a:sym typeface="Poppins SemiBold"/>
                </a:rPr>
                <a:t>Review and analyze security incidents</a:t>
              </a:r>
              <a:endParaRPr sz="1200"/>
            </a:p>
          </p:txBody>
        </p:sp>
      </p:grpSp>
      <p:sp>
        <p:nvSpPr>
          <p:cNvPr id="548" name="Google Shape;548;p82"/>
          <p:cNvSpPr txBox="1"/>
          <p:nvPr/>
        </p:nvSpPr>
        <p:spPr>
          <a:xfrm>
            <a:off x="420450" y="678925"/>
            <a:ext cx="8303100" cy="4311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b="1" lang="en-GB" sz="2500">
                <a:solidFill>
                  <a:srgbClr val="262626"/>
                </a:solidFill>
                <a:latin typeface="Poppins"/>
                <a:ea typeface="Poppins"/>
                <a:cs typeface="Poppins"/>
                <a:sym typeface="Poppins"/>
              </a:rPr>
              <a:t>Monitor and Evaluate</a:t>
            </a:r>
            <a:endParaRPr sz="2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3"/>
          <p:cNvSpPr/>
          <p:nvPr/>
        </p:nvSpPr>
        <p:spPr>
          <a:xfrm>
            <a:off x="1798208" y="1231489"/>
            <a:ext cx="3713100" cy="635400"/>
          </a:xfrm>
          <a:prstGeom prst="rect">
            <a:avLst/>
          </a:pr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54" name="Google Shape;554;p83"/>
          <p:cNvSpPr/>
          <p:nvPr/>
        </p:nvSpPr>
        <p:spPr>
          <a:xfrm>
            <a:off x="2011690" y="1298710"/>
            <a:ext cx="344898" cy="500809"/>
          </a:xfrm>
          <a:custGeom>
            <a:rect b="b" l="l" r="r" t="t"/>
            <a:pathLst>
              <a:path extrusionOk="0" h="34851" w="21968">
                <a:moveTo>
                  <a:pt x="1" y="1"/>
                </a:moveTo>
                <a:lnTo>
                  <a:pt x="1" y="34850"/>
                </a:lnTo>
                <a:lnTo>
                  <a:pt x="11907" y="34850"/>
                </a:lnTo>
                <a:lnTo>
                  <a:pt x="21968" y="17432"/>
                </a:lnTo>
                <a:lnTo>
                  <a:pt x="11907" y="1"/>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55" name="Google Shape;555;p83"/>
          <p:cNvSpPr/>
          <p:nvPr/>
        </p:nvSpPr>
        <p:spPr>
          <a:xfrm>
            <a:off x="1319850" y="1147826"/>
            <a:ext cx="761372" cy="802608"/>
          </a:xfrm>
          <a:custGeom>
            <a:rect b="b" l="l" r="r" t="t"/>
            <a:pathLst>
              <a:path extrusionOk="0" h="55853" w="48495">
                <a:moveTo>
                  <a:pt x="16300" y="0"/>
                </a:moveTo>
                <a:cubicBezTo>
                  <a:pt x="16169" y="0"/>
                  <a:pt x="16050" y="72"/>
                  <a:pt x="15979" y="191"/>
                </a:cubicBezTo>
                <a:lnTo>
                  <a:pt x="72" y="27742"/>
                </a:lnTo>
                <a:cubicBezTo>
                  <a:pt x="1" y="27849"/>
                  <a:pt x="1" y="28004"/>
                  <a:pt x="72" y="28123"/>
                </a:cubicBezTo>
                <a:lnTo>
                  <a:pt x="15979" y="55662"/>
                </a:lnTo>
                <a:cubicBezTo>
                  <a:pt x="16050" y="55781"/>
                  <a:pt x="16169" y="55853"/>
                  <a:pt x="16300" y="55853"/>
                </a:cubicBezTo>
                <a:lnTo>
                  <a:pt x="48114" y="55853"/>
                </a:lnTo>
                <a:cubicBezTo>
                  <a:pt x="48316" y="55853"/>
                  <a:pt x="48495" y="55686"/>
                  <a:pt x="48495" y="55472"/>
                </a:cubicBezTo>
                <a:cubicBezTo>
                  <a:pt x="48495" y="55257"/>
                  <a:pt x="48316" y="55091"/>
                  <a:pt x="48114" y="55091"/>
                </a:cubicBezTo>
                <a:lnTo>
                  <a:pt x="16526" y="55091"/>
                </a:lnTo>
                <a:lnTo>
                  <a:pt x="846" y="27933"/>
                </a:lnTo>
                <a:lnTo>
                  <a:pt x="16526" y="762"/>
                </a:lnTo>
                <a:lnTo>
                  <a:pt x="48114" y="762"/>
                </a:lnTo>
                <a:cubicBezTo>
                  <a:pt x="48316" y="762"/>
                  <a:pt x="48495" y="596"/>
                  <a:pt x="48495" y="381"/>
                </a:cubicBezTo>
                <a:cubicBezTo>
                  <a:pt x="48495" y="179"/>
                  <a:pt x="48316" y="0"/>
                  <a:pt x="48114" y="0"/>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56" name="Google Shape;556;p83"/>
          <p:cNvSpPr/>
          <p:nvPr/>
        </p:nvSpPr>
        <p:spPr>
          <a:xfrm>
            <a:off x="1424713" y="1231479"/>
            <a:ext cx="801563" cy="635283"/>
          </a:xfrm>
          <a:custGeom>
            <a:rect b="b" l="l" r="r" t="t"/>
            <a:pathLst>
              <a:path extrusionOk="0" h="44209" w="51055">
                <a:moveTo>
                  <a:pt x="12764" y="1"/>
                </a:moveTo>
                <a:lnTo>
                  <a:pt x="1" y="22111"/>
                </a:lnTo>
                <a:lnTo>
                  <a:pt x="12764" y="44208"/>
                </a:lnTo>
                <a:lnTo>
                  <a:pt x="38291" y="44208"/>
                </a:lnTo>
                <a:lnTo>
                  <a:pt x="51055" y="22111"/>
                </a:lnTo>
                <a:lnTo>
                  <a:pt x="38291" y="1"/>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R</a:t>
            </a:r>
            <a:endParaRPr b="1" sz="2200">
              <a:solidFill>
                <a:srgbClr val="06C167"/>
              </a:solidFill>
              <a:latin typeface="Poppins"/>
              <a:ea typeface="Poppins"/>
              <a:cs typeface="Poppins"/>
              <a:sym typeface="Poppins"/>
            </a:endParaRPr>
          </a:p>
        </p:txBody>
      </p:sp>
      <p:sp>
        <p:nvSpPr>
          <p:cNvPr id="557" name="Google Shape;557;p83"/>
          <p:cNvSpPr/>
          <p:nvPr/>
        </p:nvSpPr>
        <p:spPr>
          <a:xfrm>
            <a:off x="1798208" y="2586255"/>
            <a:ext cx="3713100" cy="635400"/>
          </a:xfrm>
          <a:prstGeom prst="rect">
            <a:avLst/>
          </a:pr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58" name="Google Shape;558;p83"/>
          <p:cNvSpPr/>
          <p:nvPr/>
        </p:nvSpPr>
        <p:spPr>
          <a:xfrm>
            <a:off x="2011690" y="2653458"/>
            <a:ext cx="344898" cy="500967"/>
          </a:xfrm>
          <a:custGeom>
            <a:rect b="b" l="l" r="r" t="t"/>
            <a:pathLst>
              <a:path extrusionOk="0" h="34862" w="21968">
                <a:moveTo>
                  <a:pt x="1" y="0"/>
                </a:moveTo>
                <a:lnTo>
                  <a:pt x="1" y="34862"/>
                </a:lnTo>
                <a:lnTo>
                  <a:pt x="11907" y="34862"/>
                </a:lnTo>
                <a:lnTo>
                  <a:pt x="21968" y="17431"/>
                </a:lnTo>
                <a:lnTo>
                  <a:pt x="11907" y="0"/>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59" name="Google Shape;559;p83"/>
          <p:cNvSpPr/>
          <p:nvPr/>
        </p:nvSpPr>
        <p:spPr>
          <a:xfrm>
            <a:off x="1319850" y="2502733"/>
            <a:ext cx="761372" cy="802435"/>
          </a:xfrm>
          <a:custGeom>
            <a:rect b="b" l="l" r="r" t="t"/>
            <a:pathLst>
              <a:path extrusionOk="0" h="55841" w="48495">
                <a:moveTo>
                  <a:pt x="16300" y="1"/>
                </a:moveTo>
                <a:cubicBezTo>
                  <a:pt x="16169" y="1"/>
                  <a:pt x="16050" y="72"/>
                  <a:pt x="15979" y="191"/>
                </a:cubicBezTo>
                <a:lnTo>
                  <a:pt x="72" y="27730"/>
                </a:lnTo>
                <a:cubicBezTo>
                  <a:pt x="1" y="27849"/>
                  <a:pt x="1" y="27992"/>
                  <a:pt x="72" y="28111"/>
                </a:cubicBezTo>
                <a:lnTo>
                  <a:pt x="15979" y="55650"/>
                </a:lnTo>
                <a:cubicBezTo>
                  <a:pt x="16050" y="55770"/>
                  <a:pt x="16169" y="55841"/>
                  <a:pt x="16300" y="55841"/>
                </a:cubicBezTo>
                <a:lnTo>
                  <a:pt x="48114" y="55841"/>
                </a:lnTo>
                <a:cubicBezTo>
                  <a:pt x="48316" y="55841"/>
                  <a:pt x="48495" y="55674"/>
                  <a:pt x="48495" y="55460"/>
                </a:cubicBezTo>
                <a:cubicBezTo>
                  <a:pt x="48495" y="55258"/>
                  <a:pt x="48316" y="55079"/>
                  <a:pt x="48114" y="55079"/>
                </a:cubicBezTo>
                <a:lnTo>
                  <a:pt x="16526" y="55079"/>
                </a:lnTo>
                <a:lnTo>
                  <a:pt x="846" y="27921"/>
                </a:lnTo>
                <a:lnTo>
                  <a:pt x="16526" y="751"/>
                </a:lnTo>
                <a:lnTo>
                  <a:pt x="48114" y="751"/>
                </a:lnTo>
                <a:cubicBezTo>
                  <a:pt x="48316" y="751"/>
                  <a:pt x="48495" y="584"/>
                  <a:pt x="48495" y="382"/>
                </a:cubicBezTo>
                <a:cubicBezTo>
                  <a:pt x="48495" y="167"/>
                  <a:pt x="48316" y="1"/>
                  <a:pt x="48114" y="1"/>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60" name="Google Shape;560;p83"/>
          <p:cNvSpPr/>
          <p:nvPr/>
        </p:nvSpPr>
        <p:spPr>
          <a:xfrm>
            <a:off x="1424713" y="2586228"/>
            <a:ext cx="801563" cy="635441"/>
          </a:xfrm>
          <a:custGeom>
            <a:rect b="b" l="l" r="r" t="t"/>
            <a:pathLst>
              <a:path extrusionOk="0" h="44220" w="51055">
                <a:moveTo>
                  <a:pt x="12764" y="0"/>
                </a:moveTo>
                <a:lnTo>
                  <a:pt x="1" y="22110"/>
                </a:lnTo>
                <a:lnTo>
                  <a:pt x="12764" y="44220"/>
                </a:lnTo>
                <a:lnTo>
                  <a:pt x="38291" y="44220"/>
                </a:lnTo>
                <a:lnTo>
                  <a:pt x="51055" y="22110"/>
                </a:lnTo>
                <a:lnTo>
                  <a:pt x="38291" y="0"/>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I</a:t>
            </a:r>
            <a:endParaRPr b="1" sz="2200">
              <a:solidFill>
                <a:srgbClr val="06C167"/>
              </a:solidFill>
              <a:latin typeface="Poppins"/>
              <a:ea typeface="Poppins"/>
              <a:cs typeface="Poppins"/>
              <a:sym typeface="Poppins"/>
            </a:endParaRPr>
          </a:p>
        </p:txBody>
      </p:sp>
      <p:sp>
        <p:nvSpPr>
          <p:cNvPr id="561" name="Google Shape;561;p83"/>
          <p:cNvSpPr/>
          <p:nvPr/>
        </p:nvSpPr>
        <p:spPr>
          <a:xfrm>
            <a:off x="3175823" y="1908808"/>
            <a:ext cx="3713100" cy="635400"/>
          </a:xfrm>
          <a:prstGeom prst="rect">
            <a:avLst/>
          </a:prstGeom>
          <a:solidFill>
            <a:srgbClr val="06C167">
              <a:alpha val="7490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62" name="Google Shape;562;p83"/>
          <p:cNvSpPr/>
          <p:nvPr/>
        </p:nvSpPr>
        <p:spPr>
          <a:xfrm>
            <a:off x="6330466" y="1976162"/>
            <a:ext cx="344898" cy="500795"/>
          </a:xfrm>
          <a:custGeom>
            <a:rect b="b" l="l" r="r" t="t"/>
            <a:pathLst>
              <a:path extrusionOk="0" h="34850" w="21968">
                <a:moveTo>
                  <a:pt x="10061" y="0"/>
                </a:moveTo>
                <a:lnTo>
                  <a:pt x="1" y="17419"/>
                </a:lnTo>
                <a:lnTo>
                  <a:pt x="10061" y="34850"/>
                </a:lnTo>
                <a:lnTo>
                  <a:pt x="21968" y="34850"/>
                </a:lnTo>
                <a:lnTo>
                  <a:pt x="21968" y="0"/>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63" name="Google Shape;563;p83"/>
          <p:cNvSpPr/>
          <p:nvPr/>
        </p:nvSpPr>
        <p:spPr>
          <a:xfrm>
            <a:off x="6605820" y="1825279"/>
            <a:ext cx="761371" cy="802608"/>
          </a:xfrm>
          <a:custGeom>
            <a:rect b="b" l="l" r="r" t="t"/>
            <a:pathLst>
              <a:path extrusionOk="0" h="55853" w="48495">
                <a:moveTo>
                  <a:pt x="382" y="0"/>
                </a:moveTo>
                <a:cubicBezTo>
                  <a:pt x="179" y="0"/>
                  <a:pt x="1" y="167"/>
                  <a:pt x="1" y="381"/>
                </a:cubicBezTo>
                <a:cubicBezTo>
                  <a:pt x="1" y="584"/>
                  <a:pt x="179" y="762"/>
                  <a:pt x="382" y="762"/>
                </a:cubicBezTo>
                <a:lnTo>
                  <a:pt x="31969" y="762"/>
                </a:lnTo>
                <a:lnTo>
                  <a:pt x="47649" y="27920"/>
                </a:lnTo>
                <a:lnTo>
                  <a:pt x="31969" y="55090"/>
                </a:lnTo>
                <a:lnTo>
                  <a:pt x="382" y="55090"/>
                </a:lnTo>
                <a:cubicBezTo>
                  <a:pt x="179" y="55090"/>
                  <a:pt x="1" y="55257"/>
                  <a:pt x="1" y="55471"/>
                </a:cubicBezTo>
                <a:cubicBezTo>
                  <a:pt x="1" y="55674"/>
                  <a:pt x="179" y="55852"/>
                  <a:pt x="382" y="55852"/>
                </a:cubicBezTo>
                <a:lnTo>
                  <a:pt x="32195" y="55852"/>
                </a:lnTo>
                <a:cubicBezTo>
                  <a:pt x="32326" y="55852"/>
                  <a:pt x="32457" y="55781"/>
                  <a:pt x="32516" y="55662"/>
                </a:cubicBezTo>
                <a:lnTo>
                  <a:pt x="48423" y="28111"/>
                </a:lnTo>
                <a:cubicBezTo>
                  <a:pt x="48495" y="27992"/>
                  <a:pt x="48495" y="27849"/>
                  <a:pt x="48423" y="27730"/>
                </a:cubicBezTo>
                <a:lnTo>
                  <a:pt x="32516" y="191"/>
                </a:lnTo>
                <a:cubicBezTo>
                  <a:pt x="32457" y="72"/>
                  <a:pt x="32326" y="0"/>
                  <a:pt x="32195" y="0"/>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64" name="Google Shape;564;p83"/>
          <p:cNvSpPr/>
          <p:nvPr/>
        </p:nvSpPr>
        <p:spPr>
          <a:xfrm>
            <a:off x="6460763" y="1908760"/>
            <a:ext cx="801563" cy="635456"/>
          </a:xfrm>
          <a:custGeom>
            <a:rect b="b" l="l" r="r" t="t"/>
            <a:pathLst>
              <a:path extrusionOk="0" h="44221" w="51055">
                <a:moveTo>
                  <a:pt x="12764" y="0"/>
                </a:moveTo>
                <a:lnTo>
                  <a:pt x="0" y="22110"/>
                </a:lnTo>
                <a:lnTo>
                  <a:pt x="12764" y="44220"/>
                </a:lnTo>
                <a:lnTo>
                  <a:pt x="38291" y="44220"/>
                </a:lnTo>
                <a:lnTo>
                  <a:pt x="51054" y="22110"/>
                </a:lnTo>
                <a:lnTo>
                  <a:pt x="38291" y="0"/>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A</a:t>
            </a:r>
            <a:endParaRPr b="1" sz="2200">
              <a:solidFill>
                <a:srgbClr val="06C167"/>
              </a:solidFill>
              <a:latin typeface="Poppins"/>
              <a:ea typeface="Poppins"/>
              <a:cs typeface="Poppins"/>
              <a:sym typeface="Poppins"/>
            </a:endParaRPr>
          </a:p>
        </p:txBody>
      </p:sp>
      <p:sp>
        <p:nvSpPr>
          <p:cNvPr id="565" name="Google Shape;565;p83"/>
          <p:cNvSpPr/>
          <p:nvPr/>
        </p:nvSpPr>
        <p:spPr>
          <a:xfrm>
            <a:off x="3175823" y="3263702"/>
            <a:ext cx="3713100" cy="635400"/>
          </a:xfrm>
          <a:prstGeom prst="rect">
            <a:avLst/>
          </a:prstGeom>
          <a:solidFill>
            <a:srgbClr val="06C167">
              <a:alpha val="7490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66" name="Google Shape;566;p83"/>
          <p:cNvSpPr/>
          <p:nvPr/>
        </p:nvSpPr>
        <p:spPr>
          <a:xfrm>
            <a:off x="6330466" y="3330897"/>
            <a:ext cx="344898" cy="500809"/>
          </a:xfrm>
          <a:custGeom>
            <a:rect b="b" l="l" r="r" t="t"/>
            <a:pathLst>
              <a:path extrusionOk="0" h="34851" w="21968">
                <a:moveTo>
                  <a:pt x="10061" y="1"/>
                </a:moveTo>
                <a:lnTo>
                  <a:pt x="1" y="17432"/>
                </a:lnTo>
                <a:lnTo>
                  <a:pt x="10061" y="34850"/>
                </a:lnTo>
                <a:lnTo>
                  <a:pt x="21968" y="34850"/>
                </a:lnTo>
                <a:lnTo>
                  <a:pt x="21968" y="1"/>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67" name="Google Shape;567;p83"/>
          <p:cNvSpPr/>
          <p:nvPr/>
        </p:nvSpPr>
        <p:spPr>
          <a:xfrm>
            <a:off x="6605820" y="3180014"/>
            <a:ext cx="761371" cy="802608"/>
          </a:xfrm>
          <a:custGeom>
            <a:rect b="b" l="l" r="r" t="t"/>
            <a:pathLst>
              <a:path extrusionOk="0" h="55853" w="48495">
                <a:moveTo>
                  <a:pt x="382" y="1"/>
                </a:moveTo>
                <a:cubicBezTo>
                  <a:pt x="179" y="1"/>
                  <a:pt x="1" y="179"/>
                  <a:pt x="1" y="382"/>
                </a:cubicBezTo>
                <a:cubicBezTo>
                  <a:pt x="1" y="596"/>
                  <a:pt x="179" y="763"/>
                  <a:pt x="382" y="763"/>
                </a:cubicBezTo>
                <a:lnTo>
                  <a:pt x="31969" y="763"/>
                </a:lnTo>
                <a:lnTo>
                  <a:pt x="47649" y="27933"/>
                </a:lnTo>
                <a:lnTo>
                  <a:pt x="31969" y="55091"/>
                </a:lnTo>
                <a:lnTo>
                  <a:pt x="382" y="55091"/>
                </a:lnTo>
                <a:cubicBezTo>
                  <a:pt x="179" y="55091"/>
                  <a:pt x="1" y="55257"/>
                  <a:pt x="1" y="55472"/>
                </a:cubicBezTo>
                <a:cubicBezTo>
                  <a:pt x="1" y="55686"/>
                  <a:pt x="179" y="55853"/>
                  <a:pt x="382" y="55853"/>
                </a:cubicBezTo>
                <a:lnTo>
                  <a:pt x="32195" y="55853"/>
                </a:lnTo>
                <a:cubicBezTo>
                  <a:pt x="32326" y="55853"/>
                  <a:pt x="32457" y="55781"/>
                  <a:pt x="32516" y="55662"/>
                </a:cubicBezTo>
                <a:lnTo>
                  <a:pt x="48423" y="28123"/>
                </a:lnTo>
                <a:cubicBezTo>
                  <a:pt x="48495" y="28004"/>
                  <a:pt x="48495" y="27861"/>
                  <a:pt x="48423" y="27742"/>
                </a:cubicBezTo>
                <a:lnTo>
                  <a:pt x="32516" y="191"/>
                </a:lnTo>
                <a:cubicBezTo>
                  <a:pt x="32457" y="72"/>
                  <a:pt x="32326" y="1"/>
                  <a:pt x="32195" y="1"/>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68" name="Google Shape;568;p83"/>
          <p:cNvSpPr/>
          <p:nvPr/>
        </p:nvSpPr>
        <p:spPr>
          <a:xfrm>
            <a:off x="6460763" y="3263667"/>
            <a:ext cx="801563" cy="635283"/>
          </a:xfrm>
          <a:custGeom>
            <a:rect b="b" l="l" r="r" t="t"/>
            <a:pathLst>
              <a:path extrusionOk="0" h="44209" w="51055">
                <a:moveTo>
                  <a:pt x="12764" y="1"/>
                </a:moveTo>
                <a:lnTo>
                  <a:pt x="0" y="22111"/>
                </a:lnTo>
                <a:lnTo>
                  <a:pt x="12764" y="44209"/>
                </a:lnTo>
                <a:lnTo>
                  <a:pt x="38291" y="44209"/>
                </a:lnTo>
                <a:lnTo>
                  <a:pt x="51054" y="22111"/>
                </a:lnTo>
                <a:lnTo>
                  <a:pt x="38291" y="1"/>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I</a:t>
            </a:r>
            <a:endParaRPr b="1" sz="2200">
              <a:solidFill>
                <a:srgbClr val="06C167"/>
              </a:solidFill>
              <a:latin typeface="Poppins"/>
              <a:ea typeface="Poppins"/>
              <a:cs typeface="Poppins"/>
              <a:sym typeface="Poppins"/>
            </a:endParaRPr>
          </a:p>
        </p:txBody>
      </p:sp>
      <p:grpSp>
        <p:nvGrpSpPr>
          <p:cNvPr id="569" name="Google Shape;569;p83"/>
          <p:cNvGrpSpPr/>
          <p:nvPr/>
        </p:nvGrpSpPr>
        <p:grpSpPr>
          <a:xfrm>
            <a:off x="3166975" y="1897150"/>
            <a:ext cx="3206974" cy="630456"/>
            <a:chOff x="12081410" y="3595692"/>
            <a:chExt cx="4366200" cy="1482030"/>
          </a:xfrm>
        </p:grpSpPr>
        <p:sp>
          <p:nvSpPr>
            <p:cNvPr id="570" name="Google Shape;570;p83"/>
            <p:cNvSpPr txBox="1"/>
            <p:nvPr/>
          </p:nvSpPr>
          <p:spPr>
            <a:xfrm>
              <a:off x="12081410" y="4100922"/>
              <a:ext cx="4366200" cy="9768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600">
                  <a:solidFill>
                    <a:schemeClr val="lt1"/>
                  </a:solidFill>
                  <a:latin typeface="Poppins"/>
                  <a:ea typeface="Poppins"/>
                  <a:cs typeface="Poppins"/>
                  <a:sym typeface="Poppins"/>
                </a:rPr>
                <a:t>Assess the organization's performance against defined security objectives and metrics. Analyze the results to identify areas for improvement and align security measures with the organization's strategic goals.</a:t>
              </a:r>
              <a:endParaRPr sz="600"/>
            </a:p>
          </p:txBody>
        </p:sp>
        <p:sp>
          <p:nvSpPr>
            <p:cNvPr id="571" name="Google Shape;571;p83"/>
            <p:cNvSpPr txBox="1"/>
            <p:nvPr/>
          </p:nvSpPr>
          <p:spPr>
            <a:xfrm>
              <a:off x="12081545" y="3595692"/>
              <a:ext cx="4306800" cy="434100"/>
            </a:xfrm>
            <a:prstGeom prst="rect">
              <a:avLst/>
            </a:prstGeom>
            <a:noFill/>
            <a:ln>
              <a:noFill/>
            </a:ln>
          </p:spPr>
          <p:txBody>
            <a:bodyPr anchorCtr="0" anchor="t" bIns="22850" lIns="45725" spcFirstLastPara="1" rIns="45725" wrap="square" tIns="22850">
              <a:spAutoFit/>
            </a:bodyPr>
            <a:lstStyle/>
            <a:p>
              <a:pPr indent="0" lvl="0" marL="0" marR="0" rtl="0" algn="just">
                <a:spcBef>
                  <a:spcPts val="0"/>
                </a:spcBef>
                <a:spcAft>
                  <a:spcPts val="0"/>
                </a:spcAft>
                <a:buNone/>
              </a:pPr>
              <a:r>
                <a:rPr lang="en-GB" sz="900">
                  <a:solidFill>
                    <a:schemeClr val="lt1"/>
                  </a:solidFill>
                  <a:latin typeface="Poppins SemiBold"/>
                  <a:ea typeface="Poppins SemiBold"/>
                  <a:cs typeface="Poppins SemiBold"/>
                  <a:sym typeface="Poppins SemiBold"/>
                </a:rPr>
                <a:t>Analyze performance against security objectives</a:t>
              </a:r>
              <a:endParaRPr sz="700"/>
            </a:p>
          </p:txBody>
        </p:sp>
      </p:grpSp>
      <p:grpSp>
        <p:nvGrpSpPr>
          <p:cNvPr id="572" name="Google Shape;572;p83"/>
          <p:cNvGrpSpPr/>
          <p:nvPr/>
        </p:nvGrpSpPr>
        <p:grpSpPr>
          <a:xfrm>
            <a:off x="3193559" y="3251806"/>
            <a:ext cx="3177414" cy="628769"/>
            <a:chOff x="11985716" y="3664940"/>
            <a:chExt cx="5062802" cy="1192205"/>
          </a:xfrm>
        </p:grpSpPr>
        <p:sp>
          <p:nvSpPr>
            <p:cNvPr id="573" name="Google Shape;573;p83"/>
            <p:cNvSpPr txBox="1"/>
            <p:nvPr/>
          </p:nvSpPr>
          <p:spPr>
            <a:xfrm>
              <a:off x="11985716" y="4069045"/>
              <a:ext cx="5062800" cy="7881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600">
                  <a:solidFill>
                    <a:schemeClr val="lt1"/>
                  </a:solidFill>
                  <a:latin typeface="Poppins"/>
                  <a:ea typeface="Poppins"/>
                  <a:cs typeface="Poppins"/>
                  <a:sym typeface="Poppins"/>
                </a:rPr>
                <a:t>Develop and implement action plans to correct security deficiencies and prevent the recurrence of incidents. Corrective actions address existing security issues, while preventive actions aim to avoid future problems.</a:t>
              </a:r>
              <a:endParaRPr sz="600"/>
            </a:p>
          </p:txBody>
        </p:sp>
        <p:sp>
          <p:nvSpPr>
            <p:cNvPr id="574" name="Google Shape;574;p83"/>
            <p:cNvSpPr txBox="1"/>
            <p:nvPr/>
          </p:nvSpPr>
          <p:spPr>
            <a:xfrm>
              <a:off x="11985718" y="3664940"/>
              <a:ext cx="5062800" cy="379500"/>
            </a:xfrm>
            <a:prstGeom prst="rect">
              <a:avLst/>
            </a:prstGeom>
            <a:noFill/>
            <a:ln>
              <a:noFill/>
            </a:ln>
          </p:spPr>
          <p:txBody>
            <a:bodyPr anchorCtr="0" anchor="t" bIns="22850" lIns="45725" spcFirstLastPara="1" rIns="45725" wrap="square" tIns="22850">
              <a:spAutoFit/>
            </a:bodyPr>
            <a:lstStyle/>
            <a:p>
              <a:pPr indent="0" lvl="0" marL="0" marR="0" rtl="0" algn="just">
                <a:spcBef>
                  <a:spcPts val="0"/>
                </a:spcBef>
                <a:spcAft>
                  <a:spcPts val="0"/>
                </a:spcAft>
                <a:buNone/>
              </a:pPr>
              <a:r>
                <a:rPr lang="en-GB" sz="1000">
                  <a:solidFill>
                    <a:schemeClr val="lt1"/>
                  </a:solidFill>
                  <a:latin typeface="Poppins SemiBold"/>
                  <a:ea typeface="Poppins SemiBold"/>
                  <a:cs typeface="Poppins SemiBold"/>
                  <a:sym typeface="Poppins SemiBold"/>
                </a:rPr>
                <a:t>Implement corrective and preventive actions</a:t>
              </a:r>
              <a:endParaRPr sz="1000"/>
            </a:p>
          </p:txBody>
        </p:sp>
      </p:grpSp>
      <p:grpSp>
        <p:nvGrpSpPr>
          <p:cNvPr id="575" name="Google Shape;575;p83"/>
          <p:cNvGrpSpPr/>
          <p:nvPr/>
        </p:nvGrpSpPr>
        <p:grpSpPr>
          <a:xfrm>
            <a:off x="2356682" y="1219866"/>
            <a:ext cx="3177530" cy="587425"/>
            <a:chOff x="11998480" y="3595700"/>
            <a:chExt cx="4906625" cy="1380878"/>
          </a:xfrm>
        </p:grpSpPr>
        <p:sp>
          <p:nvSpPr>
            <p:cNvPr id="576" name="Google Shape;576;p83"/>
            <p:cNvSpPr txBox="1"/>
            <p:nvPr/>
          </p:nvSpPr>
          <p:spPr>
            <a:xfrm>
              <a:off x="11998605" y="3999777"/>
              <a:ext cx="4906500" cy="9768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600">
                  <a:solidFill>
                    <a:schemeClr val="lt1"/>
                  </a:solidFill>
                  <a:latin typeface="Poppins"/>
                  <a:ea typeface="Poppins"/>
                  <a:cs typeface="Poppins"/>
                  <a:sym typeface="Poppins"/>
                </a:rPr>
                <a:t>Conduct regular reviews of ISMS policies and procedures to ensure they remain aligned with the evolving threat landscape and organizational changes. Updates should reflect lessons learned from incidents and changing industry regulations.</a:t>
              </a:r>
              <a:endParaRPr sz="600"/>
            </a:p>
          </p:txBody>
        </p:sp>
        <p:sp>
          <p:nvSpPr>
            <p:cNvPr id="577" name="Google Shape;577;p83"/>
            <p:cNvSpPr txBox="1"/>
            <p:nvPr/>
          </p:nvSpPr>
          <p:spPr>
            <a:xfrm>
              <a:off x="11998480" y="3595700"/>
              <a:ext cx="4906500" cy="5427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1200">
                  <a:solidFill>
                    <a:schemeClr val="lt1"/>
                  </a:solidFill>
                  <a:latin typeface="Poppins SemiBold"/>
                  <a:ea typeface="Poppins SemiBold"/>
                  <a:cs typeface="Poppins SemiBold"/>
                  <a:sym typeface="Poppins SemiBold"/>
                </a:rPr>
                <a:t>Review ISMS policies and procedures</a:t>
              </a:r>
              <a:endParaRPr sz="1200"/>
            </a:p>
          </p:txBody>
        </p:sp>
      </p:grpSp>
      <p:grpSp>
        <p:nvGrpSpPr>
          <p:cNvPr id="578" name="Google Shape;578;p83"/>
          <p:cNvGrpSpPr/>
          <p:nvPr/>
        </p:nvGrpSpPr>
        <p:grpSpPr>
          <a:xfrm>
            <a:off x="2302825" y="2574609"/>
            <a:ext cx="3177391" cy="634655"/>
            <a:chOff x="11842127" y="3709867"/>
            <a:chExt cx="4687800" cy="816907"/>
          </a:xfrm>
        </p:grpSpPr>
        <p:sp>
          <p:nvSpPr>
            <p:cNvPr id="579" name="Google Shape;579;p83"/>
            <p:cNvSpPr txBox="1"/>
            <p:nvPr/>
          </p:nvSpPr>
          <p:spPr>
            <a:xfrm>
              <a:off x="11842127" y="3991874"/>
              <a:ext cx="4687800" cy="5349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600">
                  <a:solidFill>
                    <a:schemeClr val="lt1"/>
                  </a:solidFill>
                  <a:latin typeface="Poppins"/>
                  <a:ea typeface="Poppins"/>
                  <a:cs typeface="Poppins"/>
                  <a:sym typeface="Poppins"/>
                </a:rPr>
                <a:t>Based on performance analysis and incident reviews, identify areas where security can be enhanced. These areas may include process improvements, control enhancements, and employee training</a:t>
              </a:r>
              <a:endParaRPr sz="600"/>
            </a:p>
          </p:txBody>
        </p:sp>
        <p:sp>
          <p:nvSpPr>
            <p:cNvPr id="580" name="Google Shape;580;p83"/>
            <p:cNvSpPr txBox="1"/>
            <p:nvPr/>
          </p:nvSpPr>
          <p:spPr>
            <a:xfrm>
              <a:off x="11842143" y="3709867"/>
              <a:ext cx="4657800" cy="2973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1200">
                  <a:solidFill>
                    <a:schemeClr val="lt1"/>
                  </a:solidFill>
                  <a:latin typeface="Poppins SemiBold"/>
                  <a:ea typeface="Poppins SemiBold"/>
                  <a:cs typeface="Poppins SemiBold"/>
                  <a:sym typeface="Poppins SemiBold"/>
                </a:rPr>
                <a:t>Identify areas for improvement</a:t>
              </a:r>
              <a:endParaRPr sz="1200"/>
            </a:p>
          </p:txBody>
        </p:sp>
      </p:grpSp>
      <p:sp>
        <p:nvSpPr>
          <p:cNvPr id="581" name="Google Shape;581;p83"/>
          <p:cNvSpPr txBox="1"/>
          <p:nvPr/>
        </p:nvSpPr>
        <p:spPr>
          <a:xfrm>
            <a:off x="420450" y="678925"/>
            <a:ext cx="8303100" cy="4311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b="1" lang="en-GB" sz="2500">
                <a:solidFill>
                  <a:srgbClr val="262626"/>
                </a:solidFill>
                <a:latin typeface="Poppins"/>
                <a:ea typeface="Poppins"/>
                <a:cs typeface="Poppins"/>
                <a:sym typeface="Poppins"/>
              </a:rPr>
              <a:t>Review and Improve</a:t>
            </a:r>
            <a:endParaRPr sz="2500"/>
          </a:p>
        </p:txBody>
      </p:sp>
      <p:sp>
        <p:nvSpPr>
          <p:cNvPr id="582" name="Google Shape;582;p83"/>
          <p:cNvSpPr/>
          <p:nvPr/>
        </p:nvSpPr>
        <p:spPr>
          <a:xfrm>
            <a:off x="1798208" y="3948480"/>
            <a:ext cx="3713100" cy="635400"/>
          </a:xfrm>
          <a:prstGeom prst="rect">
            <a:avLst/>
          </a:pr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83" name="Google Shape;583;p83"/>
          <p:cNvSpPr/>
          <p:nvPr/>
        </p:nvSpPr>
        <p:spPr>
          <a:xfrm>
            <a:off x="2011690" y="4015683"/>
            <a:ext cx="344898" cy="500967"/>
          </a:xfrm>
          <a:custGeom>
            <a:rect b="b" l="l" r="r" t="t"/>
            <a:pathLst>
              <a:path extrusionOk="0" h="34862" w="21968">
                <a:moveTo>
                  <a:pt x="1" y="0"/>
                </a:moveTo>
                <a:lnTo>
                  <a:pt x="1" y="34862"/>
                </a:lnTo>
                <a:lnTo>
                  <a:pt x="11907" y="34862"/>
                </a:lnTo>
                <a:lnTo>
                  <a:pt x="21968" y="17431"/>
                </a:lnTo>
                <a:lnTo>
                  <a:pt x="11907" y="0"/>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84" name="Google Shape;584;p83"/>
          <p:cNvSpPr/>
          <p:nvPr/>
        </p:nvSpPr>
        <p:spPr>
          <a:xfrm>
            <a:off x="1319850" y="3864958"/>
            <a:ext cx="761372" cy="802435"/>
          </a:xfrm>
          <a:custGeom>
            <a:rect b="b" l="l" r="r" t="t"/>
            <a:pathLst>
              <a:path extrusionOk="0" h="55841" w="48495">
                <a:moveTo>
                  <a:pt x="16300" y="1"/>
                </a:moveTo>
                <a:cubicBezTo>
                  <a:pt x="16169" y="1"/>
                  <a:pt x="16050" y="72"/>
                  <a:pt x="15979" y="191"/>
                </a:cubicBezTo>
                <a:lnTo>
                  <a:pt x="72" y="27730"/>
                </a:lnTo>
                <a:cubicBezTo>
                  <a:pt x="1" y="27849"/>
                  <a:pt x="1" y="27992"/>
                  <a:pt x="72" y="28111"/>
                </a:cubicBezTo>
                <a:lnTo>
                  <a:pt x="15979" y="55650"/>
                </a:lnTo>
                <a:cubicBezTo>
                  <a:pt x="16050" y="55770"/>
                  <a:pt x="16169" y="55841"/>
                  <a:pt x="16300" y="55841"/>
                </a:cubicBezTo>
                <a:lnTo>
                  <a:pt x="48114" y="55841"/>
                </a:lnTo>
                <a:cubicBezTo>
                  <a:pt x="48316" y="55841"/>
                  <a:pt x="48495" y="55674"/>
                  <a:pt x="48495" y="55460"/>
                </a:cubicBezTo>
                <a:cubicBezTo>
                  <a:pt x="48495" y="55258"/>
                  <a:pt x="48316" y="55079"/>
                  <a:pt x="48114" y="55079"/>
                </a:cubicBezTo>
                <a:lnTo>
                  <a:pt x="16526" y="55079"/>
                </a:lnTo>
                <a:lnTo>
                  <a:pt x="846" y="27921"/>
                </a:lnTo>
                <a:lnTo>
                  <a:pt x="16526" y="751"/>
                </a:lnTo>
                <a:lnTo>
                  <a:pt x="48114" y="751"/>
                </a:lnTo>
                <a:cubicBezTo>
                  <a:pt x="48316" y="751"/>
                  <a:pt x="48495" y="584"/>
                  <a:pt x="48495" y="382"/>
                </a:cubicBezTo>
                <a:cubicBezTo>
                  <a:pt x="48495" y="167"/>
                  <a:pt x="48316" y="1"/>
                  <a:pt x="48114" y="1"/>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85" name="Google Shape;585;p83"/>
          <p:cNvSpPr/>
          <p:nvPr/>
        </p:nvSpPr>
        <p:spPr>
          <a:xfrm>
            <a:off x="1424713" y="3948453"/>
            <a:ext cx="801563" cy="635441"/>
          </a:xfrm>
          <a:custGeom>
            <a:rect b="b" l="l" r="r" t="t"/>
            <a:pathLst>
              <a:path extrusionOk="0" h="44220" w="51055">
                <a:moveTo>
                  <a:pt x="12764" y="0"/>
                </a:moveTo>
                <a:lnTo>
                  <a:pt x="1" y="22110"/>
                </a:lnTo>
                <a:lnTo>
                  <a:pt x="12764" y="44220"/>
                </a:lnTo>
                <a:lnTo>
                  <a:pt x="38291" y="44220"/>
                </a:lnTo>
                <a:lnTo>
                  <a:pt x="51055" y="22110"/>
                </a:lnTo>
                <a:lnTo>
                  <a:pt x="38291" y="0"/>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R</a:t>
            </a:r>
            <a:endParaRPr b="1" sz="2200">
              <a:solidFill>
                <a:srgbClr val="06C167"/>
              </a:solidFill>
              <a:latin typeface="Poppins"/>
              <a:ea typeface="Poppins"/>
              <a:cs typeface="Poppins"/>
              <a:sym typeface="Poppins"/>
            </a:endParaRPr>
          </a:p>
        </p:txBody>
      </p:sp>
      <p:grpSp>
        <p:nvGrpSpPr>
          <p:cNvPr id="586" name="Google Shape;586;p83"/>
          <p:cNvGrpSpPr/>
          <p:nvPr/>
        </p:nvGrpSpPr>
        <p:grpSpPr>
          <a:xfrm>
            <a:off x="2204326" y="3936872"/>
            <a:ext cx="3307095" cy="587409"/>
            <a:chOff x="11769091" y="3595714"/>
            <a:chExt cx="5021401" cy="1380838"/>
          </a:xfrm>
        </p:grpSpPr>
        <p:sp>
          <p:nvSpPr>
            <p:cNvPr id="587" name="Google Shape;587;p83"/>
            <p:cNvSpPr txBox="1"/>
            <p:nvPr/>
          </p:nvSpPr>
          <p:spPr>
            <a:xfrm>
              <a:off x="11921192" y="3999752"/>
              <a:ext cx="4869300" cy="9768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600">
                  <a:solidFill>
                    <a:schemeClr val="lt1"/>
                  </a:solidFill>
                  <a:latin typeface="Poppins"/>
                  <a:ea typeface="Poppins"/>
                  <a:cs typeface="Poppins"/>
                  <a:sym typeface="Poppins"/>
                </a:rPr>
                <a:t>Regularly review, revise, and update the (BCP) to address changing risks, business processes, and lessons learned from tests and real incidents. The BCP should evolve to ensure the continued resilience of the organization.</a:t>
              </a:r>
              <a:endParaRPr sz="600"/>
            </a:p>
          </p:txBody>
        </p:sp>
        <p:sp>
          <p:nvSpPr>
            <p:cNvPr id="588" name="Google Shape;588;p83"/>
            <p:cNvSpPr txBox="1"/>
            <p:nvPr/>
          </p:nvSpPr>
          <p:spPr>
            <a:xfrm>
              <a:off x="11769091" y="3595714"/>
              <a:ext cx="5021400" cy="5064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1100">
                  <a:solidFill>
                    <a:schemeClr val="lt1"/>
                  </a:solidFill>
                  <a:latin typeface="Poppins SemiBold"/>
                  <a:ea typeface="Poppins SemiBold"/>
                  <a:cs typeface="Poppins SemiBold"/>
                  <a:sym typeface="Poppins SemiBold"/>
                </a:rPr>
                <a:t>Revise and Update Business Continuity Plan</a:t>
              </a:r>
              <a:endParaRPr sz="1100"/>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grpSp>
        <p:nvGrpSpPr>
          <p:cNvPr id="218" name="Google Shape;218;p66"/>
          <p:cNvGrpSpPr/>
          <p:nvPr/>
        </p:nvGrpSpPr>
        <p:grpSpPr>
          <a:xfrm>
            <a:off x="4305300" y="1418841"/>
            <a:ext cx="3451861" cy="2223211"/>
            <a:chOff x="8590687" y="2371962"/>
            <a:chExt cx="6903723" cy="4446421"/>
          </a:xfrm>
        </p:grpSpPr>
        <p:sp>
          <p:nvSpPr>
            <p:cNvPr id="219" name="Google Shape;219;p66"/>
            <p:cNvSpPr txBox="1"/>
            <p:nvPr/>
          </p:nvSpPr>
          <p:spPr>
            <a:xfrm>
              <a:off x="8590688" y="2710516"/>
              <a:ext cx="6903720" cy="92333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b="1" i="0" lang="en-GB" sz="2700" u="none" cap="none" strike="noStrike">
                  <a:solidFill>
                    <a:srgbClr val="262626"/>
                  </a:solidFill>
                  <a:latin typeface="Poppins"/>
                  <a:ea typeface="Poppins"/>
                  <a:cs typeface="Poppins"/>
                  <a:sym typeface="Poppins"/>
                </a:rPr>
                <a:t>What Is </a:t>
              </a:r>
              <a:r>
                <a:rPr b="1" lang="en-GB" sz="2700">
                  <a:solidFill>
                    <a:srgbClr val="262626"/>
                  </a:solidFill>
                  <a:latin typeface="Poppins"/>
                  <a:ea typeface="Poppins"/>
                  <a:cs typeface="Poppins"/>
                  <a:sym typeface="Poppins"/>
                </a:rPr>
                <a:t>Foodie</a:t>
              </a:r>
              <a:r>
                <a:rPr b="1" i="0" lang="en-GB" sz="2700" u="none" cap="none" strike="noStrike">
                  <a:solidFill>
                    <a:srgbClr val="262626"/>
                  </a:solidFill>
                  <a:latin typeface="Poppins"/>
                  <a:ea typeface="Poppins"/>
                  <a:cs typeface="Poppins"/>
                  <a:sym typeface="Poppins"/>
                </a:rPr>
                <a:t> ?</a:t>
              </a:r>
              <a:endParaRPr b="1" i="0" sz="2700" u="none" cap="none" strike="noStrike">
                <a:solidFill>
                  <a:srgbClr val="0892FD"/>
                </a:solidFill>
                <a:latin typeface="Poppins"/>
                <a:ea typeface="Poppins"/>
                <a:cs typeface="Poppins"/>
                <a:sym typeface="Poppins"/>
              </a:endParaRPr>
            </a:p>
          </p:txBody>
        </p:sp>
        <p:sp>
          <p:nvSpPr>
            <p:cNvPr id="220" name="Google Shape;220;p66"/>
            <p:cNvSpPr txBox="1"/>
            <p:nvPr/>
          </p:nvSpPr>
          <p:spPr>
            <a:xfrm>
              <a:off x="8590687" y="4342295"/>
              <a:ext cx="6903600" cy="1974900"/>
            </a:xfrm>
            <a:prstGeom prst="rect">
              <a:avLst/>
            </a:prstGeom>
            <a:noFill/>
            <a:ln>
              <a:noFill/>
            </a:ln>
          </p:spPr>
          <p:txBody>
            <a:bodyPr anchorCtr="0" anchor="t" bIns="22850" lIns="45725" spcFirstLastPara="1" rIns="45725" wrap="square" tIns="22850">
              <a:spAutoFit/>
            </a:bodyPr>
            <a:lstStyle/>
            <a:p>
              <a:pPr indent="0" lvl="0" marL="0" rtl="0" algn="l">
                <a:lnSpc>
                  <a:spcPct val="120000"/>
                </a:lnSpc>
                <a:spcBef>
                  <a:spcPts val="1200"/>
                </a:spcBef>
                <a:spcAft>
                  <a:spcPts val="0"/>
                </a:spcAft>
                <a:buClr>
                  <a:schemeClr val="dk1"/>
                </a:buClr>
                <a:buSzPts val="1100"/>
                <a:buFont typeface="Arial"/>
                <a:buNone/>
              </a:pPr>
              <a:r>
                <a:rPr lang="en-GB" sz="700">
                  <a:solidFill>
                    <a:schemeClr val="dk1"/>
                  </a:solidFill>
                </a:rPr>
                <a:t>Foodie is a dynamic and innovative startup food delivery company aiming to change the way people eat. We launched in 2023 and are eying to become a go-to site for foodies searching for various gastronomic treats delivered to their location of choice. Our objective is to create joy via food, to support local businesses, and to offer our delivery partners flexible income options.</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600">
                <a:solidFill>
                  <a:schemeClr val="dk1"/>
                </a:solidFill>
              </a:endParaRPr>
            </a:p>
            <a:p>
              <a:pPr indent="0" lvl="0" marL="0" marR="0" rtl="0" algn="just">
                <a:lnSpc>
                  <a:spcPct val="150000"/>
                </a:lnSpc>
                <a:spcBef>
                  <a:spcPts val="0"/>
                </a:spcBef>
                <a:spcAft>
                  <a:spcPts val="0"/>
                </a:spcAft>
                <a:buNone/>
              </a:pPr>
              <a:r>
                <a:t/>
              </a:r>
              <a:endParaRPr sz="200"/>
            </a:p>
          </p:txBody>
        </p:sp>
        <p:sp>
          <p:nvSpPr>
            <p:cNvPr id="221" name="Google Shape;221;p66"/>
            <p:cNvSpPr txBox="1"/>
            <p:nvPr/>
          </p:nvSpPr>
          <p:spPr>
            <a:xfrm>
              <a:off x="8590690" y="2371962"/>
              <a:ext cx="6903720" cy="338554"/>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GB" sz="800" u="none" cap="none" strike="noStrike">
                  <a:solidFill>
                    <a:srgbClr val="06C167"/>
                  </a:solidFill>
                  <a:latin typeface="Poppins"/>
                  <a:ea typeface="Poppins"/>
                  <a:cs typeface="Poppins"/>
                  <a:sym typeface="Poppins"/>
                </a:rPr>
                <a:t>About Us</a:t>
              </a:r>
              <a:endParaRPr sz="700"/>
            </a:p>
          </p:txBody>
        </p:sp>
        <p:sp>
          <p:nvSpPr>
            <p:cNvPr id="222" name="Google Shape;222;p66"/>
            <p:cNvSpPr txBox="1"/>
            <p:nvPr/>
          </p:nvSpPr>
          <p:spPr>
            <a:xfrm>
              <a:off x="8590687" y="3972400"/>
              <a:ext cx="6903719" cy="369332"/>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b="0" i="0" lang="en-GB" sz="900" u="none" cap="none" strike="noStrike">
                  <a:solidFill>
                    <a:srgbClr val="06C167"/>
                  </a:solidFill>
                  <a:latin typeface="Poppins SemiBold"/>
                  <a:ea typeface="Poppins SemiBold"/>
                  <a:cs typeface="Poppins SemiBold"/>
                  <a:sym typeface="Poppins SemiBold"/>
                </a:rPr>
                <a:t>Food Delivery App</a:t>
              </a:r>
              <a:endParaRPr sz="700"/>
            </a:p>
          </p:txBody>
        </p:sp>
        <p:sp>
          <p:nvSpPr>
            <p:cNvPr id="223" name="Google Shape;223;p66"/>
            <p:cNvSpPr txBox="1"/>
            <p:nvPr/>
          </p:nvSpPr>
          <p:spPr>
            <a:xfrm>
              <a:off x="8590689" y="6187483"/>
              <a:ext cx="6903600" cy="6309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700">
                  <a:solidFill>
                    <a:schemeClr val="dk1"/>
                  </a:solidFill>
                </a:rPr>
                <a:t>Foodie is an online delivery food business that delivers food to consumers on demand from stores and restaurants.</a:t>
              </a:r>
              <a:endParaRPr sz="200"/>
            </a:p>
          </p:txBody>
        </p:sp>
      </p:grpSp>
      <p:grpSp>
        <p:nvGrpSpPr>
          <p:cNvPr id="224" name="Google Shape;224;p66"/>
          <p:cNvGrpSpPr/>
          <p:nvPr/>
        </p:nvGrpSpPr>
        <p:grpSpPr>
          <a:xfrm rot="5400000">
            <a:off x="6877049" y="2845036"/>
            <a:ext cx="1760220" cy="1759246"/>
            <a:chOff x="13995359" y="1031816"/>
            <a:chExt cx="3520440" cy="3518492"/>
          </a:xfrm>
        </p:grpSpPr>
        <p:cxnSp>
          <p:nvCxnSpPr>
            <p:cNvPr id="225" name="Google Shape;225;p66"/>
            <p:cNvCxnSpPr/>
            <p:nvPr/>
          </p:nvCxnSpPr>
          <p:spPr>
            <a:xfrm rot="10800000">
              <a:off x="16601399" y="1031816"/>
              <a:ext cx="0" cy="3518492"/>
            </a:xfrm>
            <a:prstGeom prst="straightConnector1">
              <a:avLst/>
            </a:prstGeom>
            <a:noFill/>
            <a:ln cap="rnd" cmpd="sng" w="9525">
              <a:solidFill>
                <a:srgbClr val="D8D8D8"/>
              </a:solidFill>
              <a:prstDash val="solid"/>
              <a:miter lim="800000"/>
              <a:headEnd len="sm" w="sm" type="none"/>
              <a:tailEnd len="sm" w="sm" type="none"/>
            </a:ln>
          </p:spPr>
        </p:cxnSp>
        <p:cxnSp>
          <p:nvCxnSpPr>
            <p:cNvPr id="226" name="Google Shape;226;p66"/>
            <p:cNvCxnSpPr/>
            <p:nvPr/>
          </p:nvCxnSpPr>
          <p:spPr>
            <a:xfrm rot="10800000">
              <a:off x="13995359" y="1946216"/>
              <a:ext cx="3520440" cy="0"/>
            </a:xfrm>
            <a:prstGeom prst="straightConnector1">
              <a:avLst/>
            </a:prstGeom>
            <a:noFill/>
            <a:ln cap="rnd" cmpd="sng" w="9525">
              <a:solidFill>
                <a:srgbClr val="D8D8D8"/>
              </a:solidFill>
              <a:prstDash val="solid"/>
              <a:miter lim="800000"/>
              <a:headEnd len="sm" w="sm" type="none"/>
              <a:tailEnd len="sm" w="sm" type="none"/>
            </a:ln>
          </p:spPr>
        </p:cxnSp>
      </p:grpSp>
      <p:pic>
        <p:nvPicPr>
          <p:cNvPr id="227" name="Google Shape;227;p66"/>
          <p:cNvPicPr preferRelativeResize="0"/>
          <p:nvPr/>
        </p:nvPicPr>
        <p:blipFill rotWithShape="1">
          <a:blip r:embed="rId3">
            <a:alphaModFix/>
          </a:blip>
          <a:srcRect b="21150" l="38898" r="38898" t="21150"/>
          <a:stretch/>
        </p:blipFill>
        <p:spPr>
          <a:xfrm>
            <a:off x="769702" y="400163"/>
            <a:ext cx="2185649" cy="4343175"/>
          </a:xfrm>
          <a:prstGeom prst="rect">
            <a:avLst/>
          </a:prstGeom>
          <a:noFill/>
          <a:ln>
            <a:noFill/>
          </a:ln>
        </p:spPr>
      </p:pic>
      <p:pic>
        <p:nvPicPr>
          <p:cNvPr id="228" name="Google Shape;228;p66"/>
          <p:cNvPicPr preferRelativeResize="0"/>
          <p:nvPr/>
        </p:nvPicPr>
        <p:blipFill>
          <a:blip r:embed="rId4">
            <a:alphaModFix/>
          </a:blip>
          <a:stretch>
            <a:fillRect/>
          </a:stretch>
        </p:blipFill>
        <p:spPr>
          <a:xfrm>
            <a:off x="1135309" y="1935325"/>
            <a:ext cx="1454425" cy="954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4"/>
          <p:cNvSpPr/>
          <p:nvPr/>
        </p:nvSpPr>
        <p:spPr>
          <a:xfrm>
            <a:off x="1834346" y="1398557"/>
            <a:ext cx="3993600" cy="746700"/>
          </a:xfrm>
          <a:prstGeom prst="rect">
            <a:avLst/>
          </a:pr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94" name="Google Shape;594;p84"/>
          <p:cNvSpPr/>
          <p:nvPr/>
        </p:nvSpPr>
        <p:spPr>
          <a:xfrm>
            <a:off x="2063958" y="1477559"/>
            <a:ext cx="370985" cy="588546"/>
          </a:xfrm>
          <a:custGeom>
            <a:rect b="b" l="l" r="r" t="t"/>
            <a:pathLst>
              <a:path extrusionOk="0" h="34851" w="21968">
                <a:moveTo>
                  <a:pt x="1" y="1"/>
                </a:moveTo>
                <a:lnTo>
                  <a:pt x="1" y="34850"/>
                </a:lnTo>
                <a:lnTo>
                  <a:pt x="11907" y="34850"/>
                </a:lnTo>
                <a:lnTo>
                  <a:pt x="21968" y="17432"/>
                </a:lnTo>
                <a:lnTo>
                  <a:pt x="11907" y="1"/>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95" name="Google Shape;595;p84"/>
          <p:cNvSpPr/>
          <p:nvPr/>
        </p:nvSpPr>
        <p:spPr>
          <a:xfrm>
            <a:off x="1319846" y="1300232"/>
            <a:ext cx="818959" cy="943218"/>
          </a:xfrm>
          <a:custGeom>
            <a:rect b="b" l="l" r="r" t="t"/>
            <a:pathLst>
              <a:path extrusionOk="0" h="55853" w="48495">
                <a:moveTo>
                  <a:pt x="16300" y="0"/>
                </a:moveTo>
                <a:cubicBezTo>
                  <a:pt x="16169" y="0"/>
                  <a:pt x="16050" y="72"/>
                  <a:pt x="15979" y="191"/>
                </a:cubicBezTo>
                <a:lnTo>
                  <a:pt x="72" y="27742"/>
                </a:lnTo>
                <a:cubicBezTo>
                  <a:pt x="1" y="27849"/>
                  <a:pt x="1" y="28004"/>
                  <a:pt x="72" y="28123"/>
                </a:cubicBezTo>
                <a:lnTo>
                  <a:pt x="15979" y="55662"/>
                </a:lnTo>
                <a:cubicBezTo>
                  <a:pt x="16050" y="55781"/>
                  <a:pt x="16169" y="55853"/>
                  <a:pt x="16300" y="55853"/>
                </a:cubicBezTo>
                <a:lnTo>
                  <a:pt x="48114" y="55853"/>
                </a:lnTo>
                <a:cubicBezTo>
                  <a:pt x="48316" y="55853"/>
                  <a:pt x="48495" y="55686"/>
                  <a:pt x="48495" y="55472"/>
                </a:cubicBezTo>
                <a:cubicBezTo>
                  <a:pt x="48495" y="55257"/>
                  <a:pt x="48316" y="55091"/>
                  <a:pt x="48114" y="55091"/>
                </a:cubicBezTo>
                <a:lnTo>
                  <a:pt x="16526" y="55091"/>
                </a:lnTo>
                <a:lnTo>
                  <a:pt x="846" y="27933"/>
                </a:lnTo>
                <a:lnTo>
                  <a:pt x="16526" y="762"/>
                </a:lnTo>
                <a:lnTo>
                  <a:pt x="48114" y="762"/>
                </a:lnTo>
                <a:cubicBezTo>
                  <a:pt x="48316" y="762"/>
                  <a:pt x="48495" y="596"/>
                  <a:pt x="48495" y="381"/>
                </a:cubicBezTo>
                <a:cubicBezTo>
                  <a:pt x="48495" y="179"/>
                  <a:pt x="48316" y="0"/>
                  <a:pt x="48114" y="0"/>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96" name="Google Shape;596;p84"/>
          <p:cNvSpPr/>
          <p:nvPr/>
        </p:nvSpPr>
        <p:spPr>
          <a:xfrm>
            <a:off x="1432632" y="1398546"/>
            <a:ext cx="862191" cy="746579"/>
          </a:xfrm>
          <a:custGeom>
            <a:rect b="b" l="l" r="r" t="t"/>
            <a:pathLst>
              <a:path extrusionOk="0" h="44209" w="51055">
                <a:moveTo>
                  <a:pt x="12764" y="1"/>
                </a:moveTo>
                <a:lnTo>
                  <a:pt x="1" y="22111"/>
                </a:lnTo>
                <a:lnTo>
                  <a:pt x="12764" y="44208"/>
                </a:lnTo>
                <a:lnTo>
                  <a:pt x="38291" y="44208"/>
                </a:lnTo>
                <a:lnTo>
                  <a:pt x="51055" y="22111"/>
                </a:lnTo>
                <a:lnTo>
                  <a:pt x="38291" y="1"/>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P</a:t>
            </a:r>
            <a:endParaRPr b="1" sz="2200">
              <a:solidFill>
                <a:srgbClr val="06C167"/>
              </a:solidFill>
              <a:latin typeface="Poppins"/>
              <a:ea typeface="Poppins"/>
              <a:cs typeface="Poppins"/>
              <a:sym typeface="Poppins"/>
            </a:endParaRPr>
          </a:p>
        </p:txBody>
      </p:sp>
      <p:sp>
        <p:nvSpPr>
          <p:cNvPr id="597" name="Google Shape;597;p84"/>
          <p:cNvSpPr/>
          <p:nvPr/>
        </p:nvSpPr>
        <p:spPr>
          <a:xfrm>
            <a:off x="1834346" y="2990757"/>
            <a:ext cx="3993600" cy="746700"/>
          </a:xfrm>
          <a:prstGeom prst="rect">
            <a:avLst/>
          </a:pr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98" name="Google Shape;598;p84"/>
          <p:cNvSpPr/>
          <p:nvPr/>
        </p:nvSpPr>
        <p:spPr>
          <a:xfrm>
            <a:off x="2063958" y="3069738"/>
            <a:ext cx="370985" cy="588732"/>
          </a:xfrm>
          <a:custGeom>
            <a:rect b="b" l="l" r="r" t="t"/>
            <a:pathLst>
              <a:path extrusionOk="0" h="34862" w="21968">
                <a:moveTo>
                  <a:pt x="1" y="0"/>
                </a:moveTo>
                <a:lnTo>
                  <a:pt x="1" y="34862"/>
                </a:lnTo>
                <a:lnTo>
                  <a:pt x="11907" y="34862"/>
                </a:lnTo>
                <a:lnTo>
                  <a:pt x="21968" y="17431"/>
                </a:lnTo>
                <a:lnTo>
                  <a:pt x="11907" y="0"/>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599" name="Google Shape;599;p84"/>
          <p:cNvSpPr/>
          <p:nvPr/>
        </p:nvSpPr>
        <p:spPr>
          <a:xfrm>
            <a:off x="1319846" y="2892598"/>
            <a:ext cx="818959" cy="943015"/>
          </a:xfrm>
          <a:custGeom>
            <a:rect b="b" l="l" r="r" t="t"/>
            <a:pathLst>
              <a:path extrusionOk="0" h="55841" w="48495">
                <a:moveTo>
                  <a:pt x="16300" y="1"/>
                </a:moveTo>
                <a:cubicBezTo>
                  <a:pt x="16169" y="1"/>
                  <a:pt x="16050" y="72"/>
                  <a:pt x="15979" y="191"/>
                </a:cubicBezTo>
                <a:lnTo>
                  <a:pt x="72" y="27730"/>
                </a:lnTo>
                <a:cubicBezTo>
                  <a:pt x="1" y="27849"/>
                  <a:pt x="1" y="27992"/>
                  <a:pt x="72" y="28111"/>
                </a:cubicBezTo>
                <a:lnTo>
                  <a:pt x="15979" y="55650"/>
                </a:lnTo>
                <a:cubicBezTo>
                  <a:pt x="16050" y="55770"/>
                  <a:pt x="16169" y="55841"/>
                  <a:pt x="16300" y="55841"/>
                </a:cubicBezTo>
                <a:lnTo>
                  <a:pt x="48114" y="55841"/>
                </a:lnTo>
                <a:cubicBezTo>
                  <a:pt x="48316" y="55841"/>
                  <a:pt x="48495" y="55674"/>
                  <a:pt x="48495" y="55460"/>
                </a:cubicBezTo>
                <a:cubicBezTo>
                  <a:pt x="48495" y="55258"/>
                  <a:pt x="48316" y="55079"/>
                  <a:pt x="48114" y="55079"/>
                </a:cubicBezTo>
                <a:lnTo>
                  <a:pt x="16526" y="55079"/>
                </a:lnTo>
                <a:lnTo>
                  <a:pt x="846" y="27921"/>
                </a:lnTo>
                <a:lnTo>
                  <a:pt x="16526" y="751"/>
                </a:lnTo>
                <a:lnTo>
                  <a:pt x="48114" y="751"/>
                </a:lnTo>
                <a:cubicBezTo>
                  <a:pt x="48316" y="751"/>
                  <a:pt x="48495" y="584"/>
                  <a:pt x="48495" y="382"/>
                </a:cubicBezTo>
                <a:cubicBezTo>
                  <a:pt x="48495" y="167"/>
                  <a:pt x="48316" y="1"/>
                  <a:pt x="48114" y="1"/>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600" name="Google Shape;600;p84"/>
          <p:cNvSpPr/>
          <p:nvPr/>
        </p:nvSpPr>
        <p:spPr>
          <a:xfrm>
            <a:off x="1432632" y="2990726"/>
            <a:ext cx="862191" cy="746765"/>
          </a:xfrm>
          <a:custGeom>
            <a:rect b="b" l="l" r="r" t="t"/>
            <a:pathLst>
              <a:path extrusionOk="0" h="44220" w="51055">
                <a:moveTo>
                  <a:pt x="12764" y="0"/>
                </a:moveTo>
                <a:lnTo>
                  <a:pt x="1" y="22110"/>
                </a:lnTo>
                <a:lnTo>
                  <a:pt x="12764" y="44220"/>
                </a:lnTo>
                <a:lnTo>
                  <a:pt x="38291" y="44220"/>
                </a:lnTo>
                <a:lnTo>
                  <a:pt x="51055" y="22110"/>
                </a:lnTo>
                <a:lnTo>
                  <a:pt x="38291" y="0"/>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A</a:t>
            </a:r>
            <a:endParaRPr b="1" sz="2200">
              <a:solidFill>
                <a:srgbClr val="06C167"/>
              </a:solidFill>
              <a:latin typeface="Poppins"/>
              <a:ea typeface="Poppins"/>
              <a:cs typeface="Poppins"/>
              <a:sym typeface="Poppins"/>
            </a:endParaRPr>
          </a:p>
        </p:txBody>
      </p:sp>
      <p:sp>
        <p:nvSpPr>
          <p:cNvPr id="601" name="Google Shape;601;p84"/>
          <p:cNvSpPr/>
          <p:nvPr/>
        </p:nvSpPr>
        <p:spPr>
          <a:xfrm>
            <a:off x="3316046" y="2194582"/>
            <a:ext cx="3993600" cy="746700"/>
          </a:xfrm>
          <a:prstGeom prst="rect">
            <a:avLst/>
          </a:prstGeom>
          <a:solidFill>
            <a:srgbClr val="06C167">
              <a:alpha val="7490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602" name="Google Shape;602;p84"/>
          <p:cNvSpPr/>
          <p:nvPr/>
        </p:nvSpPr>
        <p:spPr>
          <a:xfrm>
            <a:off x="6709036" y="2273741"/>
            <a:ext cx="370985" cy="588529"/>
          </a:xfrm>
          <a:custGeom>
            <a:rect b="b" l="l" r="r" t="t"/>
            <a:pathLst>
              <a:path extrusionOk="0" h="34850" w="21968">
                <a:moveTo>
                  <a:pt x="10061" y="0"/>
                </a:moveTo>
                <a:lnTo>
                  <a:pt x="1" y="17419"/>
                </a:lnTo>
                <a:lnTo>
                  <a:pt x="10061" y="34850"/>
                </a:lnTo>
                <a:lnTo>
                  <a:pt x="21968" y="34850"/>
                </a:lnTo>
                <a:lnTo>
                  <a:pt x="21968" y="0"/>
                </a:lnTo>
                <a:close/>
              </a:path>
            </a:pathLst>
          </a:custGeom>
          <a:solidFill>
            <a:schemeClr val="lt1">
              <a:alpha val="29800"/>
            </a:scheme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603" name="Google Shape;603;p84"/>
          <p:cNvSpPr/>
          <p:nvPr/>
        </p:nvSpPr>
        <p:spPr>
          <a:xfrm>
            <a:off x="7005195" y="2096414"/>
            <a:ext cx="818959" cy="943218"/>
          </a:xfrm>
          <a:custGeom>
            <a:rect b="b" l="l" r="r" t="t"/>
            <a:pathLst>
              <a:path extrusionOk="0" h="55853" w="48495">
                <a:moveTo>
                  <a:pt x="382" y="0"/>
                </a:moveTo>
                <a:cubicBezTo>
                  <a:pt x="179" y="0"/>
                  <a:pt x="1" y="167"/>
                  <a:pt x="1" y="381"/>
                </a:cubicBezTo>
                <a:cubicBezTo>
                  <a:pt x="1" y="584"/>
                  <a:pt x="179" y="762"/>
                  <a:pt x="382" y="762"/>
                </a:cubicBezTo>
                <a:lnTo>
                  <a:pt x="31969" y="762"/>
                </a:lnTo>
                <a:lnTo>
                  <a:pt x="47649" y="27920"/>
                </a:lnTo>
                <a:lnTo>
                  <a:pt x="31969" y="55090"/>
                </a:lnTo>
                <a:lnTo>
                  <a:pt x="382" y="55090"/>
                </a:lnTo>
                <a:cubicBezTo>
                  <a:pt x="179" y="55090"/>
                  <a:pt x="1" y="55257"/>
                  <a:pt x="1" y="55471"/>
                </a:cubicBezTo>
                <a:cubicBezTo>
                  <a:pt x="1" y="55674"/>
                  <a:pt x="179" y="55852"/>
                  <a:pt x="382" y="55852"/>
                </a:cubicBezTo>
                <a:lnTo>
                  <a:pt x="32195" y="55852"/>
                </a:lnTo>
                <a:cubicBezTo>
                  <a:pt x="32326" y="55852"/>
                  <a:pt x="32457" y="55781"/>
                  <a:pt x="32516" y="55662"/>
                </a:cubicBezTo>
                <a:lnTo>
                  <a:pt x="48423" y="28111"/>
                </a:lnTo>
                <a:cubicBezTo>
                  <a:pt x="48495" y="27992"/>
                  <a:pt x="48495" y="27849"/>
                  <a:pt x="48423" y="27730"/>
                </a:cubicBezTo>
                <a:lnTo>
                  <a:pt x="32516" y="191"/>
                </a:lnTo>
                <a:cubicBezTo>
                  <a:pt x="32457" y="72"/>
                  <a:pt x="32326" y="0"/>
                  <a:pt x="32195" y="0"/>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604" name="Google Shape;604;p84"/>
          <p:cNvSpPr/>
          <p:nvPr/>
        </p:nvSpPr>
        <p:spPr>
          <a:xfrm>
            <a:off x="6849179" y="2194526"/>
            <a:ext cx="862191" cy="746782"/>
          </a:xfrm>
          <a:custGeom>
            <a:rect b="b" l="l" r="r" t="t"/>
            <a:pathLst>
              <a:path extrusionOk="0" h="44221" w="51055">
                <a:moveTo>
                  <a:pt x="12764" y="0"/>
                </a:moveTo>
                <a:lnTo>
                  <a:pt x="0" y="22110"/>
                </a:lnTo>
                <a:lnTo>
                  <a:pt x="12764" y="44220"/>
                </a:lnTo>
                <a:lnTo>
                  <a:pt x="38291" y="44220"/>
                </a:lnTo>
                <a:lnTo>
                  <a:pt x="51054" y="22110"/>
                </a:lnTo>
                <a:lnTo>
                  <a:pt x="38291" y="0"/>
                </a:lnTo>
                <a:close/>
              </a:path>
            </a:pathLst>
          </a:custGeom>
          <a:solidFill>
            <a:srgbClr val="F9F8FD"/>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3000">
                <a:solidFill>
                  <a:srgbClr val="06C167"/>
                </a:solidFill>
                <a:latin typeface="Poppins"/>
                <a:ea typeface="Poppins"/>
                <a:cs typeface="Poppins"/>
                <a:sym typeface="Poppins"/>
              </a:rPr>
              <a:t>C</a:t>
            </a:r>
            <a:endParaRPr b="1" sz="2200">
              <a:solidFill>
                <a:srgbClr val="06C167"/>
              </a:solidFill>
              <a:latin typeface="Poppins"/>
              <a:ea typeface="Poppins"/>
              <a:cs typeface="Poppins"/>
              <a:sym typeface="Poppins"/>
            </a:endParaRPr>
          </a:p>
        </p:txBody>
      </p:sp>
      <p:grpSp>
        <p:nvGrpSpPr>
          <p:cNvPr id="605" name="Google Shape;605;p84"/>
          <p:cNvGrpSpPr/>
          <p:nvPr/>
        </p:nvGrpSpPr>
        <p:grpSpPr>
          <a:xfrm>
            <a:off x="3363861" y="2207873"/>
            <a:ext cx="3345194" cy="748677"/>
            <a:chOff x="12066291" y="3649158"/>
            <a:chExt cx="4879221" cy="1497355"/>
          </a:xfrm>
        </p:grpSpPr>
        <p:sp>
          <p:nvSpPr>
            <p:cNvPr id="606" name="Google Shape;606;p84"/>
            <p:cNvSpPr txBox="1"/>
            <p:nvPr/>
          </p:nvSpPr>
          <p:spPr>
            <a:xfrm>
              <a:off x="12066311" y="4192213"/>
              <a:ext cx="4879200" cy="9543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700">
                  <a:solidFill>
                    <a:schemeClr val="lt1"/>
                  </a:solidFill>
                  <a:latin typeface="Poppins"/>
                  <a:ea typeface="Poppins"/>
                  <a:cs typeface="Poppins"/>
                  <a:sym typeface="Poppins"/>
                </a:rPr>
                <a:t>Engage with a certification body to conduct audits to assess the organization's compliance with ISO 27001 standards. These audits evaluate the effectiveness of ISMS practices.</a:t>
              </a:r>
              <a:endParaRPr sz="700"/>
            </a:p>
          </p:txBody>
        </p:sp>
        <p:sp>
          <p:nvSpPr>
            <p:cNvPr id="607" name="Google Shape;607;p84"/>
            <p:cNvSpPr txBox="1"/>
            <p:nvPr/>
          </p:nvSpPr>
          <p:spPr>
            <a:xfrm>
              <a:off x="12066291" y="3649158"/>
              <a:ext cx="4879200" cy="523200"/>
            </a:xfrm>
            <a:prstGeom prst="rect">
              <a:avLst/>
            </a:prstGeom>
            <a:noFill/>
            <a:ln>
              <a:noFill/>
            </a:ln>
          </p:spPr>
          <p:txBody>
            <a:bodyPr anchorCtr="0" anchor="t" bIns="22850" lIns="45725" spcFirstLastPara="1" rIns="45725" wrap="square" tIns="22850">
              <a:spAutoFit/>
            </a:bodyPr>
            <a:lstStyle/>
            <a:p>
              <a:pPr indent="0" lvl="0" marL="0" marR="0" rtl="0" algn="just">
                <a:spcBef>
                  <a:spcPts val="0"/>
                </a:spcBef>
                <a:spcAft>
                  <a:spcPts val="0"/>
                </a:spcAft>
                <a:buNone/>
              </a:pPr>
              <a:r>
                <a:rPr lang="en-GB">
                  <a:solidFill>
                    <a:schemeClr val="lt1"/>
                  </a:solidFill>
                  <a:latin typeface="Poppins SemiBold"/>
                  <a:ea typeface="Poppins SemiBold"/>
                  <a:cs typeface="Poppins SemiBold"/>
                  <a:sym typeface="Poppins SemiBold"/>
                </a:rPr>
                <a:t>Conduct certification audits</a:t>
              </a:r>
              <a:endParaRPr/>
            </a:p>
          </p:txBody>
        </p:sp>
      </p:grpSp>
      <p:grpSp>
        <p:nvGrpSpPr>
          <p:cNvPr id="608" name="Google Shape;608;p84"/>
          <p:cNvGrpSpPr/>
          <p:nvPr/>
        </p:nvGrpSpPr>
        <p:grpSpPr>
          <a:xfrm>
            <a:off x="2437257" y="1488025"/>
            <a:ext cx="3332018" cy="636512"/>
            <a:chOff x="12436042" y="3847563"/>
            <a:chExt cx="3958206" cy="888611"/>
          </a:xfrm>
        </p:grpSpPr>
        <p:sp>
          <p:nvSpPr>
            <p:cNvPr id="609" name="Google Shape;609;p84"/>
            <p:cNvSpPr txBox="1"/>
            <p:nvPr/>
          </p:nvSpPr>
          <p:spPr>
            <a:xfrm>
              <a:off x="12436042" y="4155974"/>
              <a:ext cx="3955200" cy="5802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600">
                  <a:solidFill>
                    <a:schemeClr val="lt1"/>
                  </a:solidFill>
                  <a:latin typeface="Poppins"/>
                  <a:ea typeface="Poppins"/>
                  <a:cs typeface="Poppins"/>
                  <a:sym typeface="Poppins"/>
                </a:rPr>
                <a:t>If ISO 27001 certification is a goal, prepare the organization by aligning ISMS practices with ISO 27001 requirements. This involves conducting a gap analysis, addressing identified gaps, and preparing the organization for certification audits.</a:t>
              </a:r>
              <a:endParaRPr sz="600"/>
            </a:p>
          </p:txBody>
        </p:sp>
        <p:sp>
          <p:nvSpPr>
            <p:cNvPr id="610" name="Google Shape;610;p84"/>
            <p:cNvSpPr txBox="1"/>
            <p:nvPr/>
          </p:nvSpPr>
          <p:spPr>
            <a:xfrm>
              <a:off x="12436048" y="3847563"/>
              <a:ext cx="3958200" cy="2793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1000">
                  <a:solidFill>
                    <a:schemeClr val="lt1"/>
                  </a:solidFill>
                  <a:latin typeface="Poppins SemiBold"/>
                  <a:ea typeface="Poppins SemiBold"/>
                  <a:cs typeface="Poppins SemiBold"/>
                  <a:sym typeface="Poppins SemiBold"/>
                </a:rPr>
                <a:t>Prepare for ISO 27001 Certification (if applicable)</a:t>
              </a:r>
              <a:endParaRPr sz="1000"/>
            </a:p>
          </p:txBody>
        </p:sp>
      </p:grpSp>
      <p:grpSp>
        <p:nvGrpSpPr>
          <p:cNvPr id="611" name="Google Shape;611;p84"/>
          <p:cNvGrpSpPr/>
          <p:nvPr/>
        </p:nvGrpSpPr>
        <p:grpSpPr>
          <a:xfrm>
            <a:off x="2382410" y="3004116"/>
            <a:ext cx="3451560" cy="739515"/>
            <a:chOff x="12000392" y="3728635"/>
            <a:chExt cx="4834794" cy="1093310"/>
          </a:xfrm>
        </p:grpSpPr>
        <p:sp>
          <p:nvSpPr>
            <p:cNvPr id="612" name="Google Shape;612;p84"/>
            <p:cNvSpPr txBox="1"/>
            <p:nvPr/>
          </p:nvSpPr>
          <p:spPr>
            <a:xfrm>
              <a:off x="12008786" y="4116645"/>
              <a:ext cx="4826400" cy="7053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rPr lang="en-GB" sz="700">
                  <a:solidFill>
                    <a:schemeClr val="lt1"/>
                  </a:solidFill>
                  <a:latin typeface="Poppins"/>
                  <a:ea typeface="Poppins"/>
                  <a:cs typeface="Poppins"/>
                  <a:sym typeface="Poppins"/>
                </a:rPr>
                <a:t>After successfully completing certification audits, the organization achieves ISO 27001 certification, demonstrating its commitment to information security and compliance with international standards.</a:t>
              </a:r>
              <a:endParaRPr sz="700"/>
            </a:p>
          </p:txBody>
        </p:sp>
        <p:sp>
          <p:nvSpPr>
            <p:cNvPr id="613" name="Google Shape;613;p84"/>
            <p:cNvSpPr txBox="1"/>
            <p:nvPr/>
          </p:nvSpPr>
          <p:spPr>
            <a:xfrm>
              <a:off x="12000392" y="3728635"/>
              <a:ext cx="4826400" cy="3414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1200">
                  <a:solidFill>
                    <a:schemeClr val="lt1"/>
                  </a:solidFill>
                  <a:latin typeface="Poppins SemiBold"/>
                  <a:ea typeface="Poppins SemiBold"/>
                  <a:cs typeface="Poppins SemiBold"/>
                  <a:sym typeface="Poppins SemiBold"/>
                </a:rPr>
                <a:t>Achieve ISO 27001 certification (if the goal)</a:t>
              </a:r>
              <a:endParaRPr sz="1200"/>
            </a:p>
          </p:txBody>
        </p:sp>
      </p:grpSp>
      <p:sp>
        <p:nvSpPr>
          <p:cNvPr id="614" name="Google Shape;614;p84"/>
          <p:cNvSpPr txBox="1"/>
          <p:nvPr/>
        </p:nvSpPr>
        <p:spPr>
          <a:xfrm>
            <a:off x="420450" y="678925"/>
            <a:ext cx="8303100" cy="4311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b="1" lang="en-GB" sz="2500">
                <a:solidFill>
                  <a:srgbClr val="262626"/>
                </a:solidFill>
                <a:latin typeface="Poppins"/>
                <a:ea typeface="Poppins"/>
                <a:cs typeface="Poppins"/>
                <a:sym typeface="Poppins"/>
              </a:rPr>
              <a:t>Achieve Certification (Optional)</a:t>
            </a:r>
            <a:endParaRPr sz="2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5"/>
          <p:cNvSpPr txBox="1"/>
          <p:nvPr/>
        </p:nvSpPr>
        <p:spPr>
          <a:xfrm>
            <a:off x="0" y="0"/>
            <a:ext cx="8894100" cy="23550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b="1" lang="en-GB" sz="5000">
                <a:solidFill>
                  <a:schemeClr val="lt1"/>
                </a:solidFill>
                <a:latin typeface="Poppins"/>
                <a:ea typeface="Poppins"/>
                <a:cs typeface="Poppins"/>
                <a:sym typeface="Poppins"/>
              </a:rPr>
              <a:t>Foodie’s ISMS</a:t>
            </a:r>
            <a:r>
              <a:rPr b="1" lang="en-GB" sz="5000">
                <a:solidFill>
                  <a:srgbClr val="262626"/>
                </a:solidFill>
                <a:latin typeface="Poppins"/>
                <a:ea typeface="Poppins"/>
                <a:cs typeface="Poppins"/>
                <a:sym typeface="Poppins"/>
              </a:rPr>
              <a:t> </a:t>
            </a:r>
            <a:endParaRPr b="1" sz="5000">
              <a:solidFill>
                <a:srgbClr val="262626"/>
              </a:solidFill>
              <a:latin typeface="Poppins"/>
              <a:ea typeface="Poppins"/>
              <a:cs typeface="Poppins"/>
              <a:sym typeface="Poppins"/>
            </a:endParaRPr>
          </a:p>
          <a:p>
            <a:pPr indent="0" lvl="0" marL="0" marR="0" rtl="0" algn="ctr">
              <a:spcBef>
                <a:spcPts val="0"/>
              </a:spcBef>
              <a:spcAft>
                <a:spcPts val="0"/>
              </a:spcAft>
              <a:buNone/>
            </a:pPr>
            <a:r>
              <a:rPr b="1" lang="en-GB" sz="5000">
                <a:solidFill>
                  <a:srgbClr val="262626"/>
                </a:solidFill>
                <a:latin typeface="Poppins"/>
                <a:ea typeface="Poppins"/>
                <a:cs typeface="Poppins"/>
                <a:sym typeface="Poppins"/>
              </a:rPr>
              <a:t>Foodie’s  ISMS </a:t>
            </a:r>
            <a:endParaRPr b="1" sz="5000">
              <a:solidFill>
                <a:srgbClr val="262626"/>
              </a:solidFill>
              <a:latin typeface="Poppins"/>
              <a:ea typeface="Poppins"/>
              <a:cs typeface="Poppins"/>
              <a:sym typeface="Poppins"/>
            </a:endParaRPr>
          </a:p>
          <a:p>
            <a:pPr indent="0" lvl="0" marL="0" marR="0" rtl="0" algn="ctr">
              <a:spcBef>
                <a:spcPts val="0"/>
              </a:spcBef>
              <a:spcAft>
                <a:spcPts val="0"/>
              </a:spcAft>
              <a:buNone/>
            </a:pPr>
            <a:r>
              <a:rPr b="1" lang="en-GB" sz="5000">
                <a:solidFill>
                  <a:srgbClr val="262626"/>
                </a:solidFill>
                <a:latin typeface="Poppins"/>
                <a:ea typeface="Poppins"/>
                <a:cs typeface="Poppins"/>
                <a:sym typeface="Poppins"/>
              </a:rPr>
              <a:t>How </a:t>
            </a:r>
            <a:r>
              <a:rPr b="1" lang="en-GB" sz="5000">
                <a:solidFill>
                  <a:srgbClr val="262626"/>
                </a:solidFill>
                <a:latin typeface="Poppins"/>
                <a:ea typeface="Poppins"/>
                <a:cs typeface="Poppins"/>
                <a:sym typeface="Poppins"/>
              </a:rPr>
              <a:t>ISMS relates  </a:t>
            </a:r>
            <a:endParaRPr b="1" sz="5000">
              <a:solidFill>
                <a:srgbClr val="262626"/>
              </a:solidFill>
              <a:latin typeface="Poppins"/>
              <a:ea typeface="Poppins"/>
              <a:cs typeface="Poppins"/>
              <a:sym typeface="Poppins"/>
            </a:endParaRPr>
          </a:p>
        </p:txBody>
      </p:sp>
      <p:sp>
        <p:nvSpPr>
          <p:cNvPr id="620" name="Google Shape;620;p85"/>
          <p:cNvSpPr txBox="1"/>
          <p:nvPr/>
        </p:nvSpPr>
        <p:spPr>
          <a:xfrm>
            <a:off x="3552150" y="2102875"/>
            <a:ext cx="562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21" name="Google Shape;621;p85"/>
          <p:cNvSpPr/>
          <p:nvPr/>
        </p:nvSpPr>
        <p:spPr>
          <a:xfrm>
            <a:off x="0" y="0"/>
            <a:ext cx="9144000" cy="2869800"/>
          </a:xfrm>
          <a:prstGeom prst="rect">
            <a:avLst/>
          </a:prstGeom>
          <a:solidFill>
            <a:srgbClr val="06C167"/>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22" name="Google Shape;622;p85"/>
          <p:cNvSpPr txBox="1"/>
          <p:nvPr/>
        </p:nvSpPr>
        <p:spPr>
          <a:xfrm>
            <a:off x="445350" y="1335600"/>
            <a:ext cx="8253300" cy="37404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t/>
            </a:r>
            <a:endParaRPr b="1" sz="5000">
              <a:solidFill>
                <a:schemeClr val="lt1"/>
              </a:solidFill>
              <a:latin typeface="Poppins"/>
              <a:ea typeface="Poppins"/>
              <a:cs typeface="Poppins"/>
              <a:sym typeface="Poppins"/>
            </a:endParaRPr>
          </a:p>
          <a:p>
            <a:pPr indent="0" lvl="0" marL="0" marR="0" rtl="0" algn="ctr">
              <a:spcBef>
                <a:spcPts val="0"/>
              </a:spcBef>
              <a:spcAft>
                <a:spcPts val="0"/>
              </a:spcAft>
              <a:buNone/>
            </a:pPr>
            <a:r>
              <a:rPr b="1" lang="en-GB" sz="5000">
                <a:solidFill>
                  <a:schemeClr val="lt1"/>
                </a:solidFill>
                <a:latin typeface="Poppins"/>
                <a:ea typeface="Poppins"/>
                <a:cs typeface="Poppins"/>
                <a:sym typeface="Poppins"/>
              </a:rPr>
              <a:t>Foodie’s ISMS</a:t>
            </a:r>
            <a:r>
              <a:rPr b="1" lang="en-GB" sz="5000">
                <a:solidFill>
                  <a:srgbClr val="262626"/>
                </a:solidFill>
                <a:latin typeface="Poppins"/>
                <a:ea typeface="Poppins"/>
                <a:cs typeface="Poppins"/>
                <a:sym typeface="Poppins"/>
              </a:rPr>
              <a:t> </a:t>
            </a:r>
            <a:endParaRPr b="1" sz="5000">
              <a:solidFill>
                <a:srgbClr val="262626"/>
              </a:solidFill>
              <a:latin typeface="Poppins"/>
              <a:ea typeface="Poppins"/>
              <a:cs typeface="Poppins"/>
              <a:sym typeface="Poppins"/>
            </a:endParaRPr>
          </a:p>
          <a:p>
            <a:pPr indent="0" lvl="0" marL="0" marR="0" rtl="0" algn="l">
              <a:spcBef>
                <a:spcPts val="0"/>
              </a:spcBef>
              <a:spcAft>
                <a:spcPts val="0"/>
              </a:spcAft>
              <a:buNone/>
            </a:pPr>
            <a:r>
              <a:rPr b="1" lang="en-GB" sz="5000">
                <a:solidFill>
                  <a:srgbClr val="262626"/>
                </a:solidFill>
                <a:latin typeface="Poppins"/>
                <a:ea typeface="Poppins"/>
                <a:cs typeface="Poppins"/>
                <a:sym typeface="Poppins"/>
              </a:rPr>
              <a:t>          </a:t>
            </a:r>
            <a:r>
              <a:rPr b="1" lang="en-GB" sz="4000">
                <a:solidFill>
                  <a:schemeClr val="dk1"/>
                </a:solidFill>
                <a:latin typeface="Calibri"/>
                <a:ea typeface="Calibri"/>
                <a:cs typeface="Calibri"/>
                <a:sym typeface="Calibri"/>
              </a:rPr>
              <a:t>How the ISMS relates to the      </a:t>
            </a:r>
            <a:endParaRPr b="1" sz="4000">
              <a:solidFill>
                <a:schemeClr val="dk1"/>
              </a:solidFill>
              <a:latin typeface="Calibri"/>
              <a:ea typeface="Calibri"/>
              <a:cs typeface="Calibri"/>
              <a:sym typeface="Calibri"/>
            </a:endParaRPr>
          </a:p>
          <a:p>
            <a:pPr indent="0" lvl="0" marL="0" marR="0" rtl="0" algn="l">
              <a:spcBef>
                <a:spcPts val="0"/>
              </a:spcBef>
              <a:spcAft>
                <a:spcPts val="0"/>
              </a:spcAft>
              <a:buNone/>
            </a:pPr>
            <a:r>
              <a:rPr b="1" lang="en-GB" sz="4000">
                <a:solidFill>
                  <a:schemeClr val="dk1"/>
                </a:solidFill>
                <a:latin typeface="Calibri"/>
                <a:ea typeface="Calibri"/>
                <a:cs typeface="Calibri"/>
                <a:sym typeface="Calibri"/>
              </a:rPr>
              <a:t>  organizations governance framework</a:t>
            </a:r>
            <a:r>
              <a:rPr lang="en-GB" sz="4000">
                <a:solidFill>
                  <a:schemeClr val="dk1"/>
                </a:solidFill>
                <a:latin typeface="Calibri"/>
                <a:ea typeface="Calibri"/>
                <a:cs typeface="Calibri"/>
                <a:sym typeface="Calibri"/>
              </a:rPr>
              <a:t> </a:t>
            </a:r>
            <a:endParaRPr b="1" sz="7900">
              <a:solidFill>
                <a:srgbClr val="262626"/>
              </a:solidFill>
              <a:latin typeface="Poppins"/>
              <a:ea typeface="Poppins"/>
              <a:cs typeface="Poppins"/>
              <a:sym typeface="Poppins"/>
            </a:endParaRPr>
          </a:p>
          <a:p>
            <a:pPr indent="0" lvl="0" marL="0" marR="0" rtl="0" algn="l">
              <a:spcBef>
                <a:spcPts val="0"/>
              </a:spcBef>
              <a:spcAft>
                <a:spcPts val="0"/>
              </a:spcAft>
              <a:buNone/>
            </a:pPr>
            <a:r>
              <a:t/>
            </a:r>
            <a:endParaRPr b="1" i="0" sz="5000" u="none" cap="none" strike="noStrike">
              <a:solidFill>
                <a:srgbClr val="0892FD"/>
              </a:solidFill>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6"/>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sp>
        <p:nvSpPr>
          <p:cNvPr id="628" name="Google Shape;628;p86"/>
          <p:cNvSpPr txBox="1"/>
          <p:nvPr/>
        </p:nvSpPr>
        <p:spPr>
          <a:xfrm>
            <a:off x="864525" y="1945375"/>
            <a:ext cx="7557000" cy="7233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b="1" lang="en-GB" sz="2200">
                <a:solidFill>
                  <a:srgbClr val="06C167"/>
                </a:solidFill>
                <a:latin typeface="Calibri"/>
                <a:ea typeface="Calibri"/>
                <a:cs typeface="Calibri"/>
                <a:sym typeface="Calibri"/>
              </a:rPr>
              <a:t>"Leveraging ISMS 27001 to Strengthen FOODIE's Governance     </a:t>
            </a:r>
            <a:endParaRPr b="1" sz="2200">
              <a:solidFill>
                <a:srgbClr val="06C167"/>
              </a:solidFill>
              <a:latin typeface="Calibri"/>
              <a:ea typeface="Calibri"/>
              <a:cs typeface="Calibri"/>
              <a:sym typeface="Calibri"/>
            </a:endParaRPr>
          </a:p>
          <a:p>
            <a:pPr indent="0" lvl="0" marL="0" marR="0" rtl="0" algn="l">
              <a:spcBef>
                <a:spcPts val="0"/>
              </a:spcBef>
              <a:spcAft>
                <a:spcPts val="0"/>
              </a:spcAft>
              <a:buNone/>
            </a:pPr>
            <a:r>
              <a:rPr b="1" lang="en-GB" sz="2200">
                <a:solidFill>
                  <a:srgbClr val="06C167"/>
                </a:solidFill>
                <a:latin typeface="Calibri"/>
                <a:ea typeface="Calibri"/>
                <a:cs typeface="Calibri"/>
                <a:sym typeface="Calibri"/>
              </a:rPr>
              <a:t>                                         Framework."</a:t>
            </a:r>
            <a:endParaRPr b="1" i="0" sz="3800" u="none" cap="none" strike="noStrike">
              <a:solidFill>
                <a:srgbClr val="06C167"/>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7"/>
          <p:cNvSpPr/>
          <p:nvPr/>
        </p:nvSpPr>
        <p:spPr>
          <a:xfrm>
            <a:off x="1188643" y="582454"/>
            <a:ext cx="6287151" cy="3978589"/>
          </a:xfrm>
          <a:custGeom>
            <a:rect b="b" l="l" r="r" t="t"/>
            <a:pathLst>
              <a:path extrusionOk="0" h="7957178" w="12574302">
                <a:moveTo>
                  <a:pt x="374147" y="1768263"/>
                </a:moveTo>
                <a:lnTo>
                  <a:pt x="504350" y="1768263"/>
                </a:lnTo>
                <a:lnTo>
                  <a:pt x="533994" y="1771251"/>
                </a:lnTo>
                <a:cubicBezTo>
                  <a:pt x="735436" y="1812472"/>
                  <a:pt x="886970" y="1990708"/>
                  <a:pt x="886970" y="2204335"/>
                </a:cubicBezTo>
                <a:lnTo>
                  <a:pt x="886968" y="2204335"/>
                </a:lnTo>
                <a:cubicBezTo>
                  <a:pt x="886968" y="2448482"/>
                  <a:pt x="689048" y="2646401"/>
                  <a:pt x="444903" y="2646401"/>
                </a:cubicBezTo>
                <a:lnTo>
                  <a:pt x="442066" y="2646401"/>
                </a:lnTo>
                <a:cubicBezTo>
                  <a:pt x="228438" y="2646401"/>
                  <a:pt x="50202" y="2494869"/>
                  <a:pt x="8981" y="2293427"/>
                </a:cubicBezTo>
                <a:lnTo>
                  <a:pt x="0" y="2204335"/>
                </a:lnTo>
                <a:lnTo>
                  <a:pt x="8981" y="2115245"/>
                </a:lnTo>
                <a:cubicBezTo>
                  <a:pt x="45049" y="1938983"/>
                  <a:pt x="186020" y="1800933"/>
                  <a:pt x="363813" y="1769174"/>
                </a:cubicBezTo>
                <a:close/>
                <a:moveTo>
                  <a:pt x="465224" y="0"/>
                </a:moveTo>
                <a:lnTo>
                  <a:pt x="8141243" y="0"/>
                </a:lnTo>
                <a:lnTo>
                  <a:pt x="8141252" y="1"/>
                </a:lnTo>
                <a:lnTo>
                  <a:pt x="12191960" y="1"/>
                </a:lnTo>
                <a:cubicBezTo>
                  <a:pt x="12403122" y="1"/>
                  <a:pt x="12574302" y="171181"/>
                  <a:pt x="12574302" y="382343"/>
                </a:cubicBezTo>
                <a:lnTo>
                  <a:pt x="12574302" y="7574836"/>
                </a:lnTo>
                <a:cubicBezTo>
                  <a:pt x="12574302" y="7785998"/>
                  <a:pt x="12403122" y="7957178"/>
                  <a:pt x="12191960" y="7957178"/>
                </a:cubicBezTo>
                <a:lnTo>
                  <a:pt x="4373335" y="7957178"/>
                </a:lnTo>
                <a:lnTo>
                  <a:pt x="4373319" y="7957176"/>
                </a:lnTo>
                <a:lnTo>
                  <a:pt x="1772520" y="7957176"/>
                </a:lnTo>
                <a:cubicBezTo>
                  <a:pt x="1558892" y="7957176"/>
                  <a:pt x="1380656" y="7805643"/>
                  <a:pt x="1339435" y="7604202"/>
                </a:cubicBezTo>
                <a:lnTo>
                  <a:pt x="1330455" y="7515111"/>
                </a:lnTo>
                <a:lnTo>
                  <a:pt x="1339435" y="7426019"/>
                </a:lnTo>
                <a:cubicBezTo>
                  <a:pt x="1375503" y="7249757"/>
                  <a:pt x="1516475" y="7111708"/>
                  <a:pt x="1694267" y="7079950"/>
                </a:cubicBezTo>
                <a:lnTo>
                  <a:pt x="1772498" y="7073047"/>
                </a:lnTo>
                <a:lnTo>
                  <a:pt x="2074357" y="7073047"/>
                </a:lnTo>
                <a:lnTo>
                  <a:pt x="2074378" y="7073045"/>
                </a:lnTo>
                <a:lnTo>
                  <a:pt x="2167937" y="7073045"/>
                </a:lnTo>
                <a:lnTo>
                  <a:pt x="2118046" y="7068643"/>
                </a:lnTo>
                <a:lnTo>
                  <a:pt x="2163450" y="7064066"/>
                </a:lnTo>
                <a:cubicBezTo>
                  <a:pt x="2364892" y="7022845"/>
                  <a:pt x="2516424" y="6844609"/>
                  <a:pt x="2516424" y="6630981"/>
                </a:cubicBezTo>
                <a:lnTo>
                  <a:pt x="2516424" y="6630981"/>
                </a:lnTo>
                <a:cubicBezTo>
                  <a:pt x="2516424" y="6417354"/>
                  <a:pt x="2364892" y="6239117"/>
                  <a:pt x="2163450" y="6197896"/>
                </a:cubicBezTo>
                <a:lnTo>
                  <a:pt x="2121142" y="6193631"/>
                </a:lnTo>
                <a:lnTo>
                  <a:pt x="2167937" y="6188914"/>
                </a:lnTo>
                <a:lnTo>
                  <a:pt x="860078" y="6188914"/>
                </a:lnTo>
                <a:cubicBezTo>
                  <a:pt x="646450" y="6188914"/>
                  <a:pt x="468214" y="6037382"/>
                  <a:pt x="426993" y="5835940"/>
                </a:cubicBezTo>
                <a:lnTo>
                  <a:pt x="418012" y="5746849"/>
                </a:lnTo>
                <a:lnTo>
                  <a:pt x="426993" y="5657758"/>
                </a:lnTo>
                <a:cubicBezTo>
                  <a:pt x="463061" y="5481496"/>
                  <a:pt x="604032" y="5343446"/>
                  <a:pt x="781825" y="5311688"/>
                </a:cubicBezTo>
                <a:lnTo>
                  <a:pt x="860059" y="5304785"/>
                </a:lnTo>
                <a:lnTo>
                  <a:pt x="3061494" y="5304785"/>
                </a:lnTo>
                <a:cubicBezTo>
                  <a:pt x="3305640" y="5304785"/>
                  <a:pt x="3503560" y="5106865"/>
                  <a:pt x="3503560" y="4862719"/>
                </a:cubicBezTo>
                <a:lnTo>
                  <a:pt x="3503562" y="4862719"/>
                </a:lnTo>
                <a:cubicBezTo>
                  <a:pt x="3503562" y="4618573"/>
                  <a:pt x="3305641" y="4420653"/>
                  <a:pt x="3061495" y="4420653"/>
                </a:cubicBezTo>
                <a:lnTo>
                  <a:pt x="2167934" y="4420653"/>
                </a:lnTo>
                <a:lnTo>
                  <a:pt x="2089685" y="4413749"/>
                </a:lnTo>
                <a:cubicBezTo>
                  <a:pt x="1911893" y="4381990"/>
                  <a:pt x="1770922" y="4243941"/>
                  <a:pt x="1734853" y="4067679"/>
                </a:cubicBezTo>
                <a:lnTo>
                  <a:pt x="1725873" y="3978588"/>
                </a:lnTo>
                <a:lnTo>
                  <a:pt x="1734853" y="3889497"/>
                </a:lnTo>
                <a:cubicBezTo>
                  <a:pt x="1770922" y="3713235"/>
                  <a:pt x="1911893" y="3575185"/>
                  <a:pt x="2089685" y="3543427"/>
                </a:cubicBezTo>
                <a:lnTo>
                  <a:pt x="2167919" y="3536524"/>
                </a:lnTo>
                <a:lnTo>
                  <a:pt x="3531324" y="3536524"/>
                </a:lnTo>
                <a:cubicBezTo>
                  <a:pt x="3775470" y="3536524"/>
                  <a:pt x="3973390" y="3338604"/>
                  <a:pt x="3973390" y="3094458"/>
                </a:cubicBezTo>
                <a:lnTo>
                  <a:pt x="3973391" y="3094458"/>
                </a:lnTo>
                <a:cubicBezTo>
                  <a:pt x="3973391" y="2850312"/>
                  <a:pt x="3775471" y="2652392"/>
                  <a:pt x="3531326" y="2652392"/>
                </a:cubicBezTo>
                <a:lnTo>
                  <a:pt x="2167931" y="2652392"/>
                </a:lnTo>
                <a:lnTo>
                  <a:pt x="1772520" y="2652392"/>
                </a:lnTo>
                <a:cubicBezTo>
                  <a:pt x="1558892" y="2652392"/>
                  <a:pt x="1380656" y="2500860"/>
                  <a:pt x="1339435" y="2299419"/>
                </a:cubicBezTo>
                <a:lnTo>
                  <a:pt x="1330455" y="2210327"/>
                </a:lnTo>
                <a:lnTo>
                  <a:pt x="1339435" y="2121236"/>
                </a:lnTo>
                <a:cubicBezTo>
                  <a:pt x="1375503" y="1944974"/>
                  <a:pt x="1516475" y="1806925"/>
                  <a:pt x="1694267" y="1775166"/>
                </a:cubicBezTo>
                <a:lnTo>
                  <a:pt x="1772508" y="1768263"/>
                </a:lnTo>
                <a:lnTo>
                  <a:pt x="1950218" y="1768263"/>
                </a:lnTo>
                <a:cubicBezTo>
                  <a:pt x="2194364" y="1768263"/>
                  <a:pt x="2392285" y="1570343"/>
                  <a:pt x="2392285" y="1326197"/>
                </a:cubicBezTo>
                <a:lnTo>
                  <a:pt x="2392285" y="1326197"/>
                </a:lnTo>
                <a:cubicBezTo>
                  <a:pt x="2392285" y="1082051"/>
                  <a:pt x="2194364" y="884131"/>
                  <a:pt x="1950219" y="884131"/>
                </a:cubicBezTo>
                <a:lnTo>
                  <a:pt x="1772519" y="884131"/>
                </a:lnTo>
                <a:lnTo>
                  <a:pt x="465224" y="884131"/>
                </a:lnTo>
                <a:cubicBezTo>
                  <a:pt x="251596" y="884131"/>
                  <a:pt x="73360" y="732598"/>
                  <a:pt x="32139" y="531156"/>
                </a:cubicBezTo>
                <a:lnTo>
                  <a:pt x="23158" y="442065"/>
                </a:lnTo>
                <a:lnTo>
                  <a:pt x="32139" y="352974"/>
                </a:lnTo>
                <a:cubicBezTo>
                  <a:pt x="73360" y="151532"/>
                  <a:pt x="251596" y="0"/>
                  <a:pt x="465224" y="0"/>
                </a:cubicBezTo>
                <a:close/>
              </a:path>
            </a:pathLst>
          </a:cu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634" name="Google Shape;634;p87"/>
          <p:cNvGrpSpPr/>
          <p:nvPr/>
        </p:nvGrpSpPr>
        <p:grpSpPr>
          <a:xfrm>
            <a:off x="2062625" y="1386717"/>
            <a:ext cx="2866050" cy="3094632"/>
            <a:chOff x="3558786" y="2773435"/>
            <a:chExt cx="5732100" cy="6189264"/>
          </a:xfrm>
        </p:grpSpPr>
        <p:sp>
          <p:nvSpPr>
            <p:cNvPr id="635" name="Google Shape;635;p87"/>
            <p:cNvSpPr txBox="1"/>
            <p:nvPr/>
          </p:nvSpPr>
          <p:spPr>
            <a:xfrm>
              <a:off x="3558786" y="3112077"/>
              <a:ext cx="5732100" cy="1614600"/>
            </a:xfrm>
            <a:prstGeom prst="rect">
              <a:avLst/>
            </a:prstGeom>
            <a:noFill/>
            <a:ln>
              <a:noFill/>
            </a:ln>
          </p:spPr>
          <p:txBody>
            <a:bodyPr anchorCtr="0" anchor="t" bIns="22850" lIns="45725" spcFirstLastPara="1" rIns="45725" wrap="square" tIns="22850">
              <a:spAutoFit/>
            </a:bodyPr>
            <a:lstStyle/>
            <a:p>
              <a:pPr indent="0" lvl="0" marL="0" rtl="0" algn="l">
                <a:lnSpc>
                  <a:spcPct val="115000"/>
                </a:lnSpc>
                <a:spcBef>
                  <a:spcPts val="1200"/>
                </a:spcBef>
                <a:spcAft>
                  <a:spcPts val="1200"/>
                </a:spcAft>
                <a:buClr>
                  <a:schemeClr val="dk1"/>
                </a:buClr>
                <a:buSzPts val="1100"/>
                <a:buFont typeface="Arial"/>
                <a:buNone/>
              </a:pPr>
              <a:r>
                <a:rPr b="1" lang="en-GB" sz="2300">
                  <a:solidFill>
                    <a:schemeClr val="dk1"/>
                  </a:solidFill>
                </a:rPr>
                <a:t>Governance Assets:</a:t>
              </a:r>
              <a:endParaRPr b="1" i="0" sz="3200" u="none" cap="none" strike="noStrike">
                <a:solidFill>
                  <a:srgbClr val="0892FD"/>
                </a:solidFill>
                <a:latin typeface="Poppins"/>
                <a:ea typeface="Poppins"/>
                <a:cs typeface="Poppins"/>
                <a:sym typeface="Poppins"/>
              </a:endParaRPr>
            </a:p>
          </p:txBody>
        </p:sp>
        <p:sp>
          <p:nvSpPr>
            <p:cNvPr id="636" name="Google Shape;636;p87"/>
            <p:cNvSpPr txBox="1"/>
            <p:nvPr/>
          </p:nvSpPr>
          <p:spPr>
            <a:xfrm>
              <a:off x="3558786" y="4726699"/>
              <a:ext cx="5732100" cy="4236000"/>
            </a:xfrm>
            <a:prstGeom prst="rect">
              <a:avLst/>
            </a:prstGeom>
            <a:noFill/>
            <a:ln>
              <a:noFill/>
            </a:ln>
          </p:spPr>
          <p:txBody>
            <a:bodyPr anchorCtr="0" anchor="t" bIns="22850" lIns="45725" spcFirstLastPara="1" rIns="45725" wrap="square" tIns="22850">
              <a:spAutoFit/>
            </a:bodyPr>
            <a:lstStyle/>
            <a:p>
              <a:pPr indent="0" lvl="0" marL="0" rtl="0" algn="l">
                <a:lnSpc>
                  <a:spcPct val="115000"/>
                </a:lnSpc>
                <a:spcBef>
                  <a:spcPts val="1200"/>
                </a:spcBef>
                <a:spcAft>
                  <a:spcPts val="0"/>
                </a:spcAft>
                <a:buClr>
                  <a:schemeClr val="dk1"/>
                </a:buClr>
                <a:buSzPts val="1100"/>
                <a:buFont typeface="Arial"/>
                <a:buNone/>
              </a:pPr>
              <a:r>
                <a:rPr b="1" lang="en-GB" sz="1200">
                  <a:solidFill>
                    <a:schemeClr val="dk1"/>
                  </a:solidFill>
                </a:rPr>
                <a:t>Regularity Guidelines</a:t>
              </a:r>
              <a:r>
                <a:rPr lang="en-GB" sz="1200">
                  <a:solidFill>
                    <a:schemeClr val="dk1"/>
                  </a:solidFill>
                </a:rPr>
                <a:t>: Setting the benchmark for operational compliance.</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GB" sz="1200">
                  <a:solidFill>
                    <a:schemeClr val="dk1"/>
                  </a:solidFill>
                </a:rPr>
                <a:t>Employee Code of Conduct</a:t>
              </a:r>
              <a:r>
                <a:rPr lang="en-GB" sz="1200">
                  <a:solidFill>
                    <a:schemeClr val="dk1"/>
                  </a:solidFill>
                </a:rPr>
                <a:t>: Ensuring ethical behavior and data protection.</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GB" sz="1200">
                  <a:solidFill>
                    <a:schemeClr val="dk1"/>
                  </a:solidFill>
                </a:rPr>
                <a:t>Vendor Contracts</a:t>
              </a:r>
              <a:r>
                <a:rPr lang="en-GB" sz="1200">
                  <a:solidFill>
                    <a:schemeClr val="dk1"/>
                  </a:solidFill>
                </a:rPr>
                <a:t>: Establishing clear expectations and responsibilities with suppliers.</a:t>
              </a:r>
              <a:endParaRPr sz="1200">
                <a:solidFill>
                  <a:schemeClr val="dk1"/>
                </a:solidFill>
              </a:endParaRPr>
            </a:p>
            <a:p>
              <a:pPr indent="0" lvl="0" marL="0" marR="0" rtl="0" algn="just">
                <a:lnSpc>
                  <a:spcPct val="150000"/>
                </a:lnSpc>
                <a:spcBef>
                  <a:spcPts val="1200"/>
                </a:spcBef>
                <a:spcAft>
                  <a:spcPts val="0"/>
                </a:spcAft>
                <a:buNone/>
              </a:pPr>
              <a:r>
                <a:t/>
              </a:r>
              <a:endParaRPr sz="800">
                <a:solidFill>
                  <a:srgbClr val="BFBFBF"/>
                </a:solidFill>
                <a:latin typeface="Poppins"/>
                <a:ea typeface="Poppins"/>
                <a:cs typeface="Poppins"/>
                <a:sym typeface="Poppins"/>
              </a:endParaRPr>
            </a:p>
          </p:txBody>
        </p:sp>
        <p:sp>
          <p:nvSpPr>
            <p:cNvPr id="637" name="Google Shape;637;p87"/>
            <p:cNvSpPr txBox="1"/>
            <p:nvPr/>
          </p:nvSpPr>
          <p:spPr>
            <a:xfrm>
              <a:off x="3558786" y="2773435"/>
              <a:ext cx="5732100" cy="3078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t/>
              </a:r>
              <a:endParaRPr sz="700"/>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8"/>
          <p:cNvSpPr/>
          <p:nvPr/>
        </p:nvSpPr>
        <p:spPr>
          <a:xfrm>
            <a:off x="534288" y="46200"/>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643" name="Google Shape;643;p88"/>
          <p:cNvGrpSpPr/>
          <p:nvPr/>
        </p:nvGrpSpPr>
        <p:grpSpPr>
          <a:xfrm>
            <a:off x="1052625" y="1185808"/>
            <a:ext cx="7557079" cy="2356772"/>
            <a:chOff x="2829333" y="2799249"/>
            <a:chExt cx="6646507" cy="3147819"/>
          </a:xfrm>
        </p:grpSpPr>
        <p:sp>
          <p:nvSpPr>
            <p:cNvPr id="644" name="Google Shape;644;p88"/>
            <p:cNvSpPr txBox="1"/>
            <p:nvPr/>
          </p:nvSpPr>
          <p:spPr>
            <a:xfrm>
              <a:off x="2829340" y="2799249"/>
              <a:ext cx="6646500" cy="6783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b="1" lang="en-GB" sz="3000">
                  <a:solidFill>
                    <a:schemeClr val="dk1"/>
                  </a:solidFill>
                  <a:latin typeface="Calibri"/>
                  <a:ea typeface="Calibri"/>
                  <a:cs typeface="Calibri"/>
                  <a:sym typeface="Calibri"/>
                </a:rPr>
                <a:t>Key Risk Scenarios :</a:t>
              </a:r>
              <a:endParaRPr b="1" i="0" sz="4600" u="none" cap="none" strike="noStrike">
                <a:solidFill>
                  <a:srgbClr val="0892FD"/>
                </a:solidFill>
                <a:latin typeface="Poppins"/>
                <a:ea typeface="Poppins"/>
                <a:cs typeface="Poppins"/>
                <a:sym typeface="Poppins"/>
              </a:endParaRPr>
            </a:p>
          </p:txBody>
        </p:sp>
        <p:sp>
          <p:nvSpPr>
            <p:cNvPr id="645" name="Google Shape;645;p88"/>
            <p:cNvSpPr txBox="1"/>
            <p:nvPr/>
          </p:nvSpPr>
          <p:spPr>
            <a:xfrm>
              <a:off x="2829333" y="4141068"/>
              <a:ext cx="5666400" cy="1806000"/>
            </a:xfrm>
            <a:prstGeom prst="rect">
              <a:avLst/>
            </a:prstGeom>
            <a:noFill/>
            <a:ln>
              <a:noFill/>
            </a:ln>
          </p:spPr>
          <p:txBody>
            <a:bodyPr anchorCtr="0" anchor="t" bIns="22850" lIns="45725" spcFirstLastPara="1" rIns="45725" wrap="square" tIns="22850">
              <a:spAutoFit/>
            </a:bodyPr>
            <a:lstStyle/>
            <a:p>
              <a:pPr indent="0" lvl="0" marL="0" rtl="0" algn="l">
                <a:lnSpc>
                  <a:spcPct val="115000"/>
                </a:lnSpc>
                <a:spcBef>
                  <a:spcPts val="1200"/>
                </a:spcBef>
                <a:spcAft>
                  <a:spcPts val="0"/>
                </a:spcAft>
                <a:buClr>
                  <a:schemeClr val="dk1"/>
                </a:buClr>
                <a:buSzPts val="1100"/>
                <a:buFont typeface="Arial"/>
                <a:buNone/>
              </a:pPr>
              <a:r>
                <a:rPr b="1" lang="en-GB" sz="1300">
                  <a:solidFill>
                    <a:schemeClr val="dk1"/>
                  </a:solidFill>
                </a:rPr>
                <a:t>Supply Chain Interruption</a:t>
              </a:r>
              <a:r>
                <a:rPr lang="en-GB" sz="1300">
                  <a:solidFill>
                    <a:schemeClr val="dk1"/>
                  </a:solidFill>
                </a:rPr>
                <a:t>: Supplier failing to meet contractual obligations.</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GB" sz="1300">
                  <a:solidFill>
                    <a:schemeClr val="dk1"/>
                  </a:solidFill>
                </a:rPr>
                <a:t>Data Breach</a:t>
              </a:r>
              <a:r>
                <a:rPr lang="en-GB" sz="1300">
                  <a:solidFill>
                    <a:schemeClr val="dk1"/>
                  </a:solidFill>
                </a:rPr>
                <a:t>: Unauthorized data sharing by vendors.</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GB" sz="1300">
                  <a:solidFill>
                    <a:schemeClr val="dk1"/>
                  </a:solidFill>
                </a:rPr>
                <a:t>Reputation Hazards</a:t>
              </a:r>
              <a:r>
                <a:rPr lang="en-GB" sz="1300">
                  <a:solidFill>
                    <a:schemeClr val="dk1"/>
                  </a:solidFill>
                </a:rPr>
                <a:t>: Association with ethically or environmentally unsound suppliers.</a:t>
              </a:r>
              <a:endParaRPr sz="1300">
                <a:solidFill>
                  <a:schemeClr val="dk1"/>
                </a:solidFill>
              </a:endParaRPr>
            </a:p>
            <a:p>
              <a:pPr indent="0" lvl="0" marL="0" marR="0" rtl="0" algn="l">
                <a:lnSpc>
                  <a:spcPct val="150000"/>
                </a:lnSpc>
                <a:spcBef>
                  <a:spcPts val="1200"/>
                </a:spcBef>
                <a:spcAft>
                  <a:spcPts val="0"/>
                </a:spcAft>
                <a:buNone/>
              </a:pPr>
              <a:r>
                <a:t/>
              </a:r>
              <a:endParaRPr sz="1000">
                <a:solidFill>
                  <a:srgbClr val="BFBFBF"/>
                </a:solidFill>
                <a:latin typeface="Poppins"/>
                <a:ea typeface="Poppins"/>
                <a:cs typeface="Poppins"/>
                <a:sym typeface="Poppins"/>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89"/>
          <p:cNvSpPr/>
          <p:nvPr/>
        </p:nvSpPr>
        <p:spPr>
          <a:xfrm>
            <a:off x="534288" y="46200"/>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651" name="Google Shape;651;p89"/>
          <p:cNvGrpSpPr/>
          <p:nvPr/>
        </p:nvGrpSpPr>
        <p:grpSpPr>
          <a:xfrm>
            <a:off x="793471" y="524633"/>
            <a:ext cx="7557071" cy="3446016"/>
            <a:chOff x="2601405" y="1916152"/>
            <a:chExt cx="6646500" cy="4602667"/>
          </a:xfrm>
        </p:grpSpPr>
        <p:sp>
          <p:nvSpPr>
            <p:cNvPr id="652" name="Google Shape;652;p89"/>
            <p:cNvSpPr txBox="1"/>
            <p:nvPr/>
          </p:nvSpPr>
          <p:spPr>
            <a:xfrm>
              <a:off x="2601405" y="1916152"/>
              <a:ext cx="6646500" cy="534600"/>
            </a:xfrm>
            <a:prstGeom prst="rect">
              <a:avLst/>
            </a:prstGeom>
            <a:noFill/>
            <a:ln>
              <a:noFill/>
            </a:ln>
          </p:spPr>
          <p:txBody>
            <a:bodyPr anchorCtr="0" anchor="t" bIns="22850" lIns="45725" spcFirstLastPara="1" rIns="45725" wrap="square" tIns="22850">
              <a:spAutoFit/>
            </a:bodyPr>
            <a:lstStyle/>
            <a:p>
              <a:pPr indent="0" lvl="0" marL="0" rtl="0" algn="l">
                <a:lnSpc>
                  <a:spcPct val="115000"/>
                </a:lnSpc>
                <a:spcBef>
                  <a:spcPts val="1200"/>
                </a:spcBef>
                <a:spcAft>
                  <a:spcPts val="1200"/>
                </a:spcAft>
                <a:buSzPts val="1100"/>
                <a:buNone/>
              </a:pPr>
              <a:r>
                <a:rPr b="1" lang="en-GB" sz="2300">
                  <a:solidFill>
                    <a:schemeClr val="dk1"/>
                  </a:solidFill>
                </a:rPr>
                <a:t>How ISMS27001 Addresses the Risks </a:t>
              </a:r>
              <a:r>
                <a:rPr lang="en-GB" sz="2300">
                  <a:solidFill>
                    <a:schemeClr val="dk1"/>
                  </a:solidFill>
                </a:rPr>
                <a:t>:</a:t>
              </a:r>
              <a:endParaRPr sz="2300">
                <a:solidFill>
                  <a:schemeClr val="dk1"/>
                </a:solidFill>
              </a:endParaRPr>
            </a:p>
          </p:txBody>
        </p:sp>
        <p:sp>
          <p:nvSpPr>
            <p:cNvPr id="653" name="Google Shape;653;p89"/>
            <p:cNvSpPr txBox="1"/>
            <p:nvPr/>
          </p:nvSpPr>
          <p:spPr>
            <a:xfrm>
              <a:off x="2601409" y="3054719"/>
              <a:ext cx="5666400" cy="3464100"/>
            </a:xfrm>
            <a:prstGeom prst="rect">
              <a:avLst/>
            </a:prstGeom>
            <a:noFill/>
            <a:ln>
              <a:noFill/>
            </a:ln>
          </p:spPr>
          <p:txBody>
            <a:bodyPr anchorCtr="0" anchor="t" bIns="22850" lIns="45725" spcFirstLastPara="1" rIns="45725" wrap="square" tIns="22850">
              <a:spAutoFit/>
            </a:bodyPr>
            <a:lstStyle/>
            <a:p>
              <a:pPr indent="0" lvl="0" marL="0" rtl="0" algn="l">
                <a:lnSpc>
                  <a:spcPct val="115000"/>
                </a:lnSpc>
                <a:spcBef>
                  <a:spcPts val="1200"/>
                </a:spcBef>
                <a:spcAft>
                  <a:spcPts val="0"/>
                </a:spcAft>
                <a:buClr>
                  <a:schemeClr val="dk1"/>
                </a:buClr>
                <a:buSzPts val="1100"/>
                <a:buFont typeface="Arial"/>
                <a:buNone/>
              </a:pPr>
              <a:r>
                <a:rPr b="1" lang="en-GB" sz="1500">
                  <a:solidFill>
                    <a:schemeClr val="dk1"/>
                  </a:solidFill>
                </a:rPr>
                <a:t>Supply Chain Interruption</a:t>
              </a:r>
              <a:r>
                <a:rPr lang="en-GB" sz="1500">
                  <a:solidFill>
                    <a:schemeClr val="dk1"/>
                  </a:solidFill>
                </a:rPr>
                <a:t>: ISMS provides robust vendor assessment criteria incorporated in our Vendor Contracts.</a:t>
              </a:r>
              <a:endParaRPr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GB" sz="1500">
                  <a:solidFill>
                    <a:schemeClr val="dk1"/>
                  </a:solidFill>
                </a:rPr>
                <a:t>Data Breach</a:t>
              </a:r>
              <a:r>
                <a:rPr lang="en-GB" sz="1500">
                  <a:solidFill>
                    <a:schemeClr val="dk1"/>
                  </a:solidFill>
                </a:rPr>
                <a:t>: ISMS emphasizes data protection, reinforced through our Employee Code of Conduct and Vendor Contracts.</a:t>
              </a:r>
              <a:endParaRPr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GB" sz="1500">
                  <a:solidFill>
                    <a:schemeClr val="dk1"/>
                  </a:solidFill>
                </a:rPr>
                <a:t>Reputation Hazards</a:t>
              </a:r>
              <a:r>
                <a:rPr lang="en-GB" sz="1500">
                  <a:solidFill>
                    <a:schemeClr val="dk1"/>
                  </a:solidFill>
                </a:rPr>
                <a:t>: ISMS27001's due diligence processes, coupled with our Regularity Guidelines, ensure ethical partnerships.</a:t>
              </a:r>
              <a:endParaRPr sz="1500">
                <a:solidFill>
                  <a:schemeClr val="dk1"/>
                </a:solidFill>
              </a:endParaRPr>
            </a:p>
            <a:p>
              <a:pPr indent="0" lvl="0" marL="0" marR="0" rtl="0" algn="l">
                <a:lnSpc>
                  <a:spcPct val="150000"/>
                </a:lnSpc>
                <a:spcBef>
                  <a:spcPts val="1200"/>
                </a:spcBef>
                <a:spcAft>
                  <a:spcPts val="0"/>
                </a:spcAft>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SzPts val="1100"/>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654" name="Google Shape;654;p89"/>
          <p:cNvSpPr txBox="1"/>
          <p:nvPr/>
        </p:nvSpPr>
        <p:spPr>
          <a:xfrm>
            <a:off x="793473" y="3743225"/>
            <a:ext cx="7248600" cy="1381500"/>
          </a:xfrm>
          <a:prstGeom prst="rect">
            <a:avLst/>
          </a:prstGeom>
          <a:noFill/>
          <a:ln>
            <a:noFill/>
          </a:ln>
        </p:spPr>
        <p:txBody>
          <a:bodyPr anchorCtr="0" anchor="t" bIns="22850" lIns="45725" spcFirstLastPara="1" rIns="45725" wrap="square" tIns="22850">
            <a:spAutoFit/>
          </a:bodyPr>
          <a:lstStyle/>
          <a:p>
            <a:pPr indent="0" lvl="0" marL="0" rtl="0" algn="l">
              <a:lnSpc>
                <a:spcPct val="115000"/>
              </a:lnSpc>
              <a:spcBef>
                <a:spcPts val="1200"/>
              </a:spcBef>
              <a:spcAft>
                <a:spcPts val="0"/>
              </a:spcAft>
              <a:buClr>
                <a:schemeClr val="dk1"/>
              </a:buClr>
              <a:buSzPts val="1100"/>
              <a:buFont typeface="Arial"/>
              <a:buNone/>
            </a:pPr>
            <a:r>
              <a:rPr lang="en-GB" sz="1500">
                <a:solidFill>
                  <a:srgbClr val="06C167"/>
                </a:solidFill>
                <a:latin typeface="Poppins SemiBold"/>
                <a:ea typeface="Poppins SemiBold"/>
                <a:cs typeface="Poppins SemiBold"/>
                <a:sym typeface="Poppins SemiBold"/>
              </a:rPr>
              <a:t>Through the synergy of </a:t>
            </a:r>
            <a:r>
              <a:rPr lang="en-GB" sz="1500">
                <a:solidFill>
                  <a:srgbClr val="06C167"/>
                </a:solidFill>
                <a:latin typeface="Poppins SemiBold"/>
                <a:ea typeface="Poppins SemiBold"/>
                <a:cs typeface="Poppins SemiBold"/>
                <a:sym typeface="Poppins SemiBold"/>
              </a:rPr>
              <a:t>ISMS 27001</a:t>
            </a:r>
            <a:r>
              <a:rPr lang="en-GB" sz="1500">
                <a:solidFill>
                  <a:srgbClr val="06C167"/>
                </a:solidFill>
                <a:latin typeface="Poppins SemiBold"/>
                <a:ea typeface="Poppins SemiBold"/>
                <a:cs typeface="Poppins SemiBold"/>
                <a:sym typeface="Poppins SemiBold"/>
              </a:rPr>
              <a:t> and our governance assets, FOODIE ensures secure, ethical, and efficient operations</a:t>
            </a:r>
            <a:endParaRPr sz="1500">
              <a:solidFill>
                <a:srgbClr val="06C167"/>
              </a:solidFill>
              <a:latin typeface="Poppins SemiBold"/>
              <a:ea typeface="Poppins SemiBold"/>
              <a:cs typeface="Poppins SemiBold"/>
              <a:sym typeface="Poppins SemiBold"/>
            </a:endParaRPr>
          </a:p>
          <a:p>
            <a:pPr indent="0" lvl="0" marL="0" rtl="0" algn="l">
              <a:lnSpc>
                <a:spcPct val="115000"/>
              </a:lnSpc>
              <a:spcBef>
                <a:spcPts val="1200"/>
              </a:spcBef>
              <a:spcAft>
                <a:spcPts val="0"/>
              </a:spcAft>
              <a:buClr>
                <a:schemeClr val="dk1"/>
              </a:buClr>
              <a:buSzPts val="1100"/>
              <a:buFont typeface="Arial"/>
              <a:buNone/>
            </a:pPr>
            <a:r>
              <a:rPr lang="en-GB" sz="1500">
                <a:solidFill>
                  <a:srgbClr val="06C167"/>
                </a:solidFill>
                <a:latin typeface="Poppins SemiBold"/>
                <a:ea typeface="Poppins SemiBold"/>
                <a:cs typeface="Poppins SemiBold"/>
                <a:sym typeface="Poppins SemiBold"/>
              </a:rPr>
              <a:t> </a:t>
            </a:r>
            <a:endParaRPr sz="1500">
              <a:solidFill>
                <a:srgbClr val="06C167"/>
              </a:solidFill>
              <a:latin typeface="Poppins SemiBold"/>
              <a:ea typeface="Poppins SemiBold"/>
              <a:cs typeface="Poppins SemiBold"/>
              <a:sym typeface="Poppins SemiBold"/>
            </a:endParaRPr>
          </a:p>
          <a:p>
            <a:pPr indent="0" lvl="0" marL="0" marR="0" rtl="0" algn="l">
              <a:spcBef>
                <a:spcPts val="1200"/>
              </a:spcBef>
              <a:spcAft>
                <a:spcPts val="0"/>
              </a:spcAft>
              <a:buClr>
                <a:srgbClr val="000000"/>
              </a:buClr>
              <a:buFont typeface="Arial"/>
              <a:buNone/>
            </a:pPr>
            <a:r>
              <a:t/>
            </a:r>
            <a:endParaRPr sz="1500">
              <a:solidFill>
                <a:srgbClr val="06C167"/>
              </a:solidFill>
              <a:latin typeface="Poppins SemiBold"/>
              <a:ea typeface="Poppins SemiBold"/>
              <a:cs typeface="Poppins SemiBold"/>
              <a:sym typeface="Poppins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0"/>
          <p:cNvSpPr/>
          <p:nvPr/>
        </p:nvSpPr>
        <p:spPr>
          <a:xfrm>
            <a:off x="0" y="0"/>
            <a:ext cx="9144000" cy="2571900"/>
          </a:xfrm>
          <a:prstGeom prst="rect">
            <a:avLst/>
          </a:prstGeom>
          <a:solidFill>
            <a:srgbClr val="06C167"/>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60" name="Google Shape;660;p90"/>
          <p:cNvSpPr txBox="1"/>
          <p:nvPr/>
        </p:nvSpPr>
        <p:spPr>
          <a:xfrm>
            <a:off x="445350" y="1821675"/>
            <a:ext cx="8253300" cy="23550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b="1" lang="en-GB" sz="5000">
                <a:solidFill>
                  <a:schemeClr val="lt1"/>
                </a:solidFill>
                <a:latin typeface="Poppins"/>
                <a:ea typeface="Poppins"/>
                <a:cs typeface="Poppins"/>
                <a:sym typeface="Poppins"/>
              </a:rPr>
              <a:t>Foodie’s ISMS</a:t>
            </a:r>
            <a:r>
              <a:rPr b="1" lang="en-GB" sz="5000">
                <a:solidFill>
                  <a:srgbClr val="262626"/>
                </a:solidFill>
                <a:latin typeface="Poppins"/>
                <a:ea typeface="Poppins"/>
                <a:cs typeface="Poppins"/>
                <a:sym typeface="Poppins"/>
              </a:rPr>
              <a:t> </a:t>
            </a:r>
            <a:endParaRPr b="1" sz="5000">
              <a:solidFill>
                <a:srgbClr val="262626"/>
              </a:solidFill>
              <a:latin typeface="Poppins"/>
              <a:ea typeface="Poppins"/>
              <a:cs typeface="Poppins"/>
              <a:sym typeface="Poppins"/>
            </a:endParaRPr>
          </a:p>
          <a:p>
            <a:pPr indent="0" lvl="0" marL="0" marR="0" rtl="0" algn="ctr">
              <a:spcBef>
                <a:spcPts val="0"/>
              </a:spcBef>
              <a:spcAft>
                <a:spcPts val="0"/>
              </a:spcAft>
              <a:buNone/>
            </a:pPr>
            <a:r>
              <a:rPr b="1" lang="en-GB" sz="5000">
                <a:solidFill>
                  <a:srgbClr val="262626"/>
                </a:solidFill>
                <a:latin typeface="Poppins"/>
                <a:ea typeface="Poppins"/>
                <a:cs typeface="Poppins"/>
                <a:sym typeface="Poppins"/>
              </a:rPr>
              <a:t>Risk Management Process</a:t>
            </a:r>
            <a:endParaRPr b="1" i="0" sz="5000" u="none" cap="none" strike="noStrike">
              <a:solidFill>
                <a:srgbClr val="0892FD"/>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1"/>
          <p:cNvSpPr/>
          <p:nvPr/>
        </p:nvSpPr>
        <p:spPr>
          <a:xfrm>
            <a:off x="1188643" y="582454"/>
            <a:ext cx="6287151" cy="3978589"/>
          </a:xfrm>
          <a:custGeom>
            <a:rect b="b" l="l" r="r" t="t"/>
            <a:pathLst>
              <a:path extrusionOk="0" h="7957178" w="12574302">
                <a:moveTo>
                  <a:pt x="374147" y="1768263"/>
                </a:moveTo>
                <a:lnTo>
                  <a:pt x="504350" y="1768263"/>
                </a:lnTo>
                <a:lnTo>
                  <a:pt x="533994" y="1771251"/>
                </a:lnTo>
                <a:cubicBezTo>
                  <a:pt x="735436" y="1812472"/>
                  <a:pt x="886970" y="1990708"/>
                  <a:pt x="886970" y="2204335"/>
                </a:cubicBezTo>
                <a:lnTo>
                  <a:pt x="886968" y="2204335"/>
                </a:lnTo>
                <a:cubicBezTo>
                  <a:pt x="886968" y="2448482"/>
                  <a:pt x="689048" y="2646401"/>
                  <a:pt x="444903" y="2646401"/>
                </a:cubicBezTo>
                <a:lnTo>
                  <a:pt x="442066" y="2646401"/>
                </a:lnTo>
                <a:cubicBezTo>
                  <a:pt x="228438" y="2646401"/>
                  <a:pt x="50202" y="2494869"/>
                  <a:pt x="8981" y="2293427"/>
                </a:cubicBezTo>
                <a:lnTo>
                  <a:pt x="0" y="2204335"/>
                </a:lnTo>
                <a:lnTo>
                  <a:pt x="8981" y="2115245"/>
                </a:lnTo>
                <a:cubicBezTo>
                  <a:pt x="45049" y="1938983"/>
                  <a:pt x="186020" y="1800933"/>
                  <a:pt x="363813" y="1769174"/>
                </a:cubicBezTo>
                <a:close/>
                <a:moveTo>
                  <a:pt x="465224" y="0"/>
                </a:moveTo>
                <a:lnTo>
                  <a:pt x="8141243" y="0"/>
                </a:lnTo>
                <a:lnTo>
                  <a:pt x="8141252" y="1"/>
                </a:lnTo>
                <a:lnTo>
                  <a:pt x="12191960" y="1"/>
                </a:lnTo>
                <a:cubicBezTo>
                  <a:pt x="12403122" y="1"/>
                  <a:pt x="12574302" y="171181"/>
                  <a:pt x="12574302" y="382343"/>
                </a:cubicBezTo>
                <a:lnTo>
                  <a:pt x="12574302" y="7574836"/>
                </a:lnTo>
                <a:cubicBezTo>
                  <a:pt x="12574302" y="7785998"/>
                  <a:pt x="12403122" y="7957178"/>
                  <a:pt x="12191960" y="7957178"/>
                </a:cubicBezTo>
                <a:lnTo>
                  <a:pt x="4373335" y="7957178"/>
                </a:lnTo>
                <a:lnTo>
                  <a:pt x="4373319" y="7957176"/>
                </a:lnTo>
                <a:lnTo>
                  <a:pt x="1772520" y="7957176"/>
                </a:lnTo>
                <a:cubicBezTo>
                  <a:pt x="1558892" y="7957176"/>
                  <a:pt x="1380656" y="7805643"/>
                  <a:pt x="1339435" y="7604202"/>
                </a:cubicBezTo>
                <a:lnTo>
                  <a:pt x="1330455" y="7515111"/>
                </a:lnTo>
                <a:lnTo>
                  <a:pt x="1339435" y="7426019"/>
                </a:lnTo>
                <a:cubicBezTo>
                  <a:pt x="1375503" y="7249757"/>
                  <a:pt x="1516475" y="7111708"/>
                  <a:pt x="1694267" y="7079950"/>
                </a:cubicBezTo>
                <a:lnTo>
                  <a:pt x="1772498" y="7073047"/>
                </a:lnTo>
                <a:lnTo>
                  <a:pt x="2074357" y="7073047"/>
                </a:lnTo>
                <a:lnTo>
                  <a:pt x="2074378" y="7073045"/>
                </a:lnTo>
                <a:lnTo>
                  <a:pt x="2167937" y="7073045"/>
                </a:lnTo>
                <a:lnTo>
                  <a:pt x="2118046" y="7068643"/>
                </a:lnTo>
                <a:lnTo>
                  <a:pt x="2163450" y="7064066"/>
                </a:lnTo>
                <a:cubicBezTo>
                  <a:pt x="2364892" y="7022845"/>
                  <a:pt x="2516424" y="6844609"/>
                  <a:pt x="2516424" y="6630981"/>
                </a:cubicBezTo>
                <a:lnTo>
                  <a:pt x="2516424" y="6630981"/>
                </a:lnTo>
                <a:cubicBezTo>
                  <a:pt x="2516424" y="6417354"/>
                  <a:pt x="2364892" y="6239117"/>
                  <a:pt x="2163450" y="6197896"/>
                </a:cubicBezTo>
                <a:lnTo>
                  <a:pt x="2121142" y="6193631"/>
                </a:lnTo>
                <a:lnTo>
                  <a:pt x="2167937" y="6188914"/>
                </a:lnTo>
                <a:lnTo>
                  <a:pt x="860078" y="6188914"/>
                </a:lnTo>
                <a:cubicBezTo>
                  <a:pt x="646450" y="6188914"/>
                  <a:pt x="468214" y="6037382"/>
                  <a:pt x="426993" y="5835940"/>
                </a:cubicBezTo>
                <a:lnTo>
                  <a:pt x="418012" y="5746849"/>
                </a:lnTo>
                <a:lnTo>
                  <a:pt x="426993" y="5657758"/>
                </a:lnTo>
                <a:cubicBezTo>
                  <a:pt x="463061" y="5481496"/>
                  <a:pt x="604032" y="5343446"/>
                  <a:pt x="781825" y="5311688"/>
                </a:cubicBezTo>
                <a:lnTo>
                  <a:pt x="860059" y="5304785"/>
                </a:lnTo>
                <a:lnTo>
                  <a:pt x="3061494" y="5304785"/>
                </a:lnTo>
                <a:cubicBezTo>
                  <a:pt x="3305640" y="5304785"/>
                  <a:pt x="3503560" y="5106865"/>
                  <a:pt x="3503560" y="4862719"/>
                </a:cubicBezTo>
                <a:lnTo>
                  <a:pt x="3503562" y="4862719"/>
                </a:lnTo>
                <a:cubicBezTo>
                  <a:pt x="3503562" y="4618573"/>
                  <a:pt x="3305641" y="4420653"/>
                  <a:pt x="3061495" y="4420653"/>
                </a:cubicBezTo>
                <a:lnTo>
                  <a:pt x="2167934" y="4420653"/>
                </a:lnTo>
                <a:lnTo>
                  <a:pt x="2089685" y="4413749"/>
                </a:lnTo>
                <a:cubicBezTo>
                  <a:pt x="1911893" y="4381990"/>
                  <a:pt x="1770922" y="4243941"/>
                  <a:pt x="1734853" y="4067679"/>
                </a:cubicBezTo>
                <a:lnTo>
                  <a:pt x="1725873" y="3978588"/>
                </a:lnTo>
                <a:lnTo>
                  <a:pt x="1734853" y="3889497"/>
                </a:lnTo>
                <a:cubicBezTo>
                  <a:pt x="1770922" y="3713235"/>
                  <a:pt x="1911893" y="3575185"/>
                  <a:pt x="2089685" y="3543427"/>
                </a:cubicBezTo>
                <a:lnTo>
                  <a:pt x="2167919" y="3536524"/>
                </a:lnTo>
                <a:lnTo>
                  <a:pt x="3531324" y="3536524"/>
                </a:lnTo>
                <a:cubicBezTo>
                  <a:pt x="3775470" y="3536524"/>
                  <a:pt x="3973390" y="3338604"/>
                  <a:pt x="3973390" y="3094458"/>
                </a:cubicBezTo>
                <a:lnTo>
                  <a:pt x="3973391" y="3094458"/>
                </a:lnTo>
                <a:cubicBezTo>
                  <a:pt x="3973391" y="2850312"/>
                  <a:pt x="3775471" y="2652392"/>
                  <a:pt x="3531326" y="2652392"/>
                </a:cubicBezTo>
                <a:lnTo>
                  <a:pt x="2167931" y="2652392"/>
                </a:lnTo>
                <a:lnTo>
                  <a:pt x="1772520" y="2652392"/>
                </a:lnTo>
                <a:cubicBezTo>
                  <a:pt x="1558892" y="2652392"/>
                  <a:pt x="1380656" y="2500860"/>
                  <a:pt x="1339435" y="2299419"/>
                </a:cubicBezTo>
                <a:lnTo>
                  <a:pt x="1330455" y="2210327"/>
                </a:lnTo>
                <a:lnTo>
                  <a:pt x="1339435" y="2121236"/>
                </a:lnTo>
                <a:cubicBezTo>
                  <a:pt x="1375503" y="1944974"/>
                  <a:pt x="1516475" y="1806925"/>
                  <a:pt x="1694267" y="1775166"/>
                </a:cubicBezTo>
                <a:lnTo>
                  <a:pt x="1772508" y="1768263"/>
                </a:lnTo>
                <a:lnTo>
                  <a:pt x="1950218" y="1768263"/>
                </a:lnTo>
                <a:cubicBezTo>
                  <a:pt x="2194364" y="1768263"/>
                  <a:pt x="2392285" y="1570343"/>
                  <a:pt x="2392285" y="1326197"/>
                </a:cubicBezTo>
                <a:lnTo>
                  <a:pt x="2392285" y="1326197"/>
                </a:lnTo>
                <a:cubicBezTo>
                  <a:pt x="2392285" y="1082051"/>
                  <a:pt x="2194364" y="884131"/>
                  <a:pt x="1950219" y="884131"/>
                </a:cubicBezTo>
                <a:lnTo>
                  <a:pt x="1772519" y="884131"/>
                </a:lnTo>
                <a:lnTo>
                  <a:pt x="465224" y="884131"/>
                </a:lnTo>
                <a:cubicBezTo>
                  <a:pt x="251596" y="884131"/>
                  <a:pt x="73360" y="732598"/>
                  <a:pt x="32139" y="531156"/>
                </a:cubicBezTo>
                <a:lnTo>
                  <a:pt x="23158" y="442065"/>
                </a:lnTo>
                <a:lnTo>
                  <a:pt x="32139" y="352974"/>
                </a:lnTo>
                <a:cubicBezTo>
                  <a:pt x="73360" y="151532"/>
                  <a:pt x="251596" y="0"/>
                  <a:pt x="465224" y="0"/>
                </a:cubicBezTo>
                <a:close/>
              </a:path>
            </a:pathLst>
          </a:cu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666" name="Google Shape;666;p91"/>
          <p:cNvGrpSpPr/>
          <p:nvPr/>
        </p:nvGrpSpPr>
        <p:grpSpPr>
          <a:xfrm>
            <a:off x="2062624" y="1386717"/>
            <a:ext cx="2866051" cy="2677917"/>
            <a:chOff x="3558784" y="2773435"/>
            <a:chExt cx="5732102" cy="5355834"/>
          </a:xfrm>
        </p:grpSpPr>
        <p:sp>
          <p:nvSpPr>
            <p:cNvPr id="667" name="Google Shape;667;p91"/>
            <p:cNvSpPr txBox="1"/>
            <p:nvPr/>
          </p:nvSpPr>
          <p:spPr>
            <a:xfrm>
              <a:off x="3558784" y="3111989"/>
              <a:ext cx="5732100" cy="17547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b="1" lang="en-GB" sz="2700">
                  <a:solidFill>
                    <a:srgbClr val="262626"/>
                  </a:solidFill>
                  <a:latin typeface="Poppins"/>
                  <a:ea typeface="Poppins"/>
                  <a:cs typeface="Poppins"/>
                  <a:sym typeface="Poppins"/>
                </a:rPr>
                <a:t>Risk Management</a:t>
              </a:r>
              <a:endParaRPr b="1" i="0" sz="2700" u="none" cap="none" strike="noStrike">
                <a:solidFill>
                  <a:srgbClr val="0892FD"/>
                </a:solidFill>
                <a:latin typeface="Poppins"/>
                <a:ea typeface="Poppins"/>
                <a:cs typeface="Poppins"/>
                <a:sym typeface="Poppins"/>
              </a:endParaRPr>
            </a:p>
          </p:txBody>
        </p:sp>
        <p:sp>
          <p:nvSpPr>
            <p:cNvPr id="668" name="Google Shape;668;p91"/>
            <p:cNvSpPr txBox="1"/>
            <p:nvPr/>
          </p:nvSpPr>
          <p:spPr>
            <a:xfrm>
              <a:off x="3558785" y="5204869"/>
              <a:ext cx="5732100" cy="29244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Clr>
                  <a:schemeClr val="dk1"/>
                </a:buClr>
                <a:buSzPts val="1100"/>
                <a:buFont typeface="Arial"/>
                <a:buNone/>
              </a:pPr>
              <a:r>
                <a:rPr lang="en-GB" sz="800">
                  <a:solidFill>
                    <a:srgbClr val="BFBFBF"/>
                  </a:solidFill>
                  <a:latin typeface="Poppins"/>
                  <a:ea typeface="Poppins"/>
                  <a:cs typeface="Poppins"/>
                  <a:sym typeface="Poppins"/>
                </a:rPr>
                <a:t>Foodie's risk management process utilize risk assessment and treatment, to ensure that the potential risks in our operations are effectively identified, analyzed, and mitigated. It covers all Foodie operations, from supply chain management to data handling and service delivery.</a:t>
              </a:r>
              <a:endParaRPr sz="800">
                <a:solidFill>
                  <a:srgbClr val="BFBFBF"/>
                </a:solidFill>
                <a:latin typeface="Poppins"/>
                <a:ea typeface="Poppins"/>
                <a:cs typeface="Poppins"/>
                <a:sym typeface="Poppins"/>
              </a:endParaRPr>
            </a:p>
            <a:p>
              <a:pPr indent="0" lvl="0" marL="0" marR="0" rtl="0" algn="just">
                <a:lnSpc>
                  <a:spcPct val="150000"/>
                </a:lnSpc>
                <a:spcBef>
                  <a:spcPts val="0"/>
                </a:spcBef>
                <a:spcAft>
                  <a:spcPts val="0"/>
                </a:spcAft>
                <a:buClr>
                  <a:schemeClr val="dk1"/>
                </a:buClr>
                <a:buSzPts val="1100"/>
                <a:buFont typeface="Arial"/>
                <a:buNone/>
              </a:pPr>
              <a:r>
                <a:t/>
              </a:r>
              <a:endParaRPr sz="800">
                <a:solidFill>
                  <a:srgbClr val="BFBFBF"/>
                </a:solidFill>
                <a:latin typeface="Poppins"/>
                <a:ea typeface="Poppins"/>
                <a:cs typeface="Poppins"/>
                <a:sym typeface="Poppins"/>
              </a:endParaRPr>
            </a:p>
            <a:p>
              <a:pPr indent="0" lvl="0" marL="0" marR="0" rtl="0" algn="just">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sp>
          <p:nvSpPr>
            <p:cNvPr id="669" name="Google Shape;669;p91"/>
            <p:cNvSpPr txBox="1"/>
            <p:nvPr/>
          </p:nvSpPr>
          <p:spPr>
            <a:xfrm>
              <a:off x="3558786" y="2773435"/>
              <a:ext cx="5732100" cy="3078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t/>
              </a:r>
              <a:endParaRPr sz="700"/>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2"/>
          <p:cNvSpPr/>
          <p:nvPr/>
        </p:nvSpPr>
        <p:spPr>
          <a:xfrm>
            <a:off x="534288" y="46200"/>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675" name="Google Shape;675;p92"/>
          <p:cNvGrpSpPr/>
          <p:nvPr/>
        </p:nvGrpSpPr>
        <p:grpSpPr>
          <a:xfrm>
            <a:off x="1052619" y="910716"/>
            <a:ext cx="7557084" cy="3409781"/>
            <a:chOff x="2829328" y="2431823"/>
            <a:chExt cx="6646512" cy="4554269"/>
          </a:xfrm>
        </p:grpSpPr>
        <p:sp>
          <p:nvSpPr>
            <p:cNvPr id="676" name="Google Shape;676;p92"/>
            <p:cNvSpPr txBox="1"/>
            <p:nvPr/>
          </p:nvSpPr>
          <p:spPr>
            <a:xfrm>
              <a:off x="2829340" y="2799249"/>
              <a:ext cx="6646500" cy="6168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b="1" lang="en-GB" sz="2700">
                  <a:solidFill>
                    <a:srgbClr val="262626"/>
                  </a:solidFill>
                  <a:latin typeface="Poppins"/>
                  <a:ea typeface="Poppins"/>
                  <a:cs typeface="Poppins"/>
                  <a:sym typeface="Poppins"/>
                </a:rPr>
                <a:t>Our  Risk Management strategy</a:t>
              </a:r>
              <a:endParaRPr b="1" i="0" sz="2700" u="none" cap="none" strike="noStrike">
                <a:solidFill>
                  <a:srgbClr val="0892FD"/>
                </a:solidFill>
                <a:latin typeface="Poppins"/>
                <a:ea typeface="Poppins"/>
                <a:cs typeface="Poppins"/>
                <a:sym typeface="Poppins"/>
              </a:endParaRPr>
            </a:p>
          </p:txBody>
        </p:sp>
        <p:sp>
          <p:nvSpPr>
            <p:cNvPr id="677" name="Google Shape;677;p92"/>
            <p:cNvSpPr txBox="1"/>
            <p:nvPr/>
          </p:nvSpPr>
          <p:spPr>
            <a:xfrm>
              <a:off x="2829328" y="2431823"/>
              <a:ext cx="5666400" cy="2262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GB" sz="800" u="none" cap="none" strike="noStrike">
                  <a:solidFill>
                    <a:srgbClr val="06C167"/>
                  </a:solidFill>
                  <a:latin typeface="Poppins"/>
                  <a:ea typeface="Poppins"/>
                  <a:cs typeface="Poppins"/>
                  <a:sym typeface="Poppins"/>
                </a:rPr>
                <a:t>About Us</a:t>
              </a:r>
              <a:endParaRPr sz="700"/>
            </a:p>
          </p:txBody>
        </p:sp>
        <p:sp>
          <p:nvSpPr>
            <p:cNvPr id="678" name="Google Shape;678;p92"/>
            <p:cNvSpPr txBox="1"/>
            <p:nvPr/>
          </p:nvSpPr>
          <p:spPr>
            <a:xfrm>
              <a:off x="2829333" y="4539592"/>
              <a:ext cx="5666400" cy="2446500"/>
            </a:xfrm>
            <a:prstGeom prst="rect">
              <a:avLst/>
            </a:prstGeom>
            <a:noFill/>
            <a:ln>
              <a:noFill/>
            </a:ln>
          </p:spPr>
          <p:txBody>
            <a:bodyPr anchorCtr="0" anchor="t" bIns="22850" lIns="45725" spcFirstLastPara="1" rIns="45725" wrap="square" tIns="22850">
              <a:spAutoFit/>
            </a:bodyPr>
            <a:lstStyle/>
            <a:p>
              <a:pPr indent="-279400" lvl="0" marL="457200" marR="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A clear establishment of our operational context and alignment with our strategic goals</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marR="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Identify </a:t>
              </a:r>
              <a:r>
                <a:rPr lang="en-GB" sz="800">
                  <a:solidFill>
                    <a:srgbClr val="BFBFBF"/>
                  </a:solidFill>
                  <a:latin typeface="Poppins"/>
                  <a:ea typeface="Poppins"/>
                  <a:cs typeface="Poppins"/>
                  <a:sym typeface="Poppins"/>
                </a:rPr>
                <a:t>potential risks</a:t>
              </a:r>
              <a:r>
                <a:rPr lang="en-GB" sz="800">
                  <a:solidFill>
                    <a:srgbClr val="BFBFBF"/>
                  </a:solidFill>
                  <a:latin typeface="Poppins"/>
                  <a:ea typeface="Poppins"/>
                  <a:cs typeface="Poppins"/>
                  <a:sym typeface="Poppins"/>
                </a:rPr>
                <a:t>, evaluate for their likelihood and impact, and then estimate in terms of their potential damage.</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marR="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Develop </a:t>
              </a:r>
              <a:r>
                <a:rPr lang="en-GB" sz="800">
                  <a:solidFill>
                    <a:srgbClr val="BFBFBF"/>
                  </a:solidFill>
                  <a:latin typeface="Poppins"/>
                  <a:ea typeface="Poppins"/>
                  <a:cs typeface="Poppins"/>
                  <a:sym typeface="Poppins"/>
                </a:rPr>
                <a:t>appropriate risk treatment plan.</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marR="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 Integrate the Deming Cycle's principles of "Plan-Do-Check-Act" for continuous improvement.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Clr>
                  <a:schemeClr val="dk1"/>
                </a:buClr>
                <a:buSzPts val="1100"/>
                <a:buFont typeface="Arial"/>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cxnSp>
        <p:nvCxnSpPr>
          <p:cNvPr id="683" name="Google Shape;683;p93"/>
          <p:cNvCxnSpPr/>
          <p:nvPr/>
        </p:nvCxnSpPr>
        <p:spPr>
          <a:xfrm rot="10800000">
            <a:off x="5692502" y="3142243"/>
            <a:ext cx="660300" cy="0"/>
          </a:xfrm>
          <a:prstGeom prst="straightConnector1">
            <a:avLst/>
          </a:prstGeom>
          <a:noFill/>
          <a:ln cap="flat" cmpd="sng" w="19050">
            <a:solidFill>
              <a:srgbClr val="44D18D"/>
            </a:solidFill>
            <a:prstDash val="solid"/>
            <a:round/>
            <a:headEnd len="med" w="med" type="oval"/>
            <a:tailEnd len="sm" w="sm" type="none"/>
          </a:ln>
        </p:spPr>
      </p:cxnSp>
      <p:cxnSp>
        <p:nvCxnSpPr>
          <p:cNvPr id="684" name="Google Shape;684;p93"/>
          <p:cNvCxnSpPr/>
          <p:nvPr/>
        </p:nvCxnSpPr>
        <p:spPr>
          <a:xfrm>
            <a:off x="2897763" y="2155650"/>
            <a:ext cx="777300" cy="0"/>
          </a:xfrm>
          <a:prstGeom prst="straightConnector1">
            <a:avLst/>
          </a:prstGeom>
          <a:noFill/>
          <a:ln cap="flat" cmpd="sng" w="19050">
            <a:solidFill>
              <a:srgbClr val="44D18D"/>
            </a:solidFill>
            <a:prstDash val="solid"/>
            <a:round/>
            <a:headEnd len="med" w="med" type="oval"/>
            <a:tailEnd len="sm" w="sm" type="none"/>
          </a:ln>
        </p:spPr>
      </p:cxnSp>
      <p:cxnSp>
        <p:nvCxnSpPr>
          <p:cNvPr id="685" name="Google Shape;685;p93"/>
          <p:cNvCxnSpPr/>
          <p:nvPr/>
        </p:nvCxnSpPr>
        <p:spPr>
          <a:xfrm>
            <a:off x="2897763" y="4127744"/>
            <a:ext cx="1190700" cy="0"/>
          </a:xfrm>
          <a:prstGeom prst="straightConnector1">
            <a:avLst/>
          </a:prstGeom>
          <a:noFill/>
          <a:ln cap="flat" cmpd="sng" w="19050">
            <a:solidFill>
              <a:srgbClr val="44D18D"/>
            </a:solidFill>
            <a:prstDash val="solid"/>
            <a:round/>
            <a:headEnd len="med" w="med" type="oval"/>
            <a:tailEnd len="sm" w="sm" type="none"/>
          </a:ln>
        </p:spPr>
      </p:cxnSp>
      <p:sp>
        <p:nvSpPr>
          <p:cNvPr id="686" name="Google Shape;686;p93"/>
          <p:cNvSpPr/>
          <p:nvPr/>
        </p:nvSpPr>
        <p:spPr>
          <a:xfrm>
            <a:off x="3260644" y="2904852"/>
            <a:ext cx="666984" cy="71319"/>
          </a:xfrm>
          <a:custGeom>
            <a:rect b="b" l="l" r="r" t="t"/>
            <a:pathLst>
              <a:path extrusionOk="0" h="735" w="6874">
                <a:moveTo>
                  <a:pt x="26" y="0"/>
                </a:moveTo>
                <a:lnTo>
                  <a:pt x="26" y="340"/>
                </a:lnTo>
                <a:lnTo>
                  <a:pt x="6873" y="340"/>
                </a:lnTo>
                <a:lnTo>
                  <a:pt x="6873" y="183"/>
                </a:lnTo>
                <a:lnTo>
                  <a:pt x="6873" y="0"/>
                </a:lnTo>
                <a:close/>
                <a:moveTo>
                  <a:pt x="0" y="525"/>
                </a:moveTo>
                <a:lnTo>
                  <a:pt x="0" y="735"/>
                </a:lnTo>
                <a:lnTo>
                  <a:pt x="26" y="735"/>
                </a:lnTo>
                <a:cubicBezTo>
                  <a:pt x="0" y="655"/>
                  <a:pt x="0" y="602"/>
                  <a:pt x="0" y="525"/>
                </a:cubicBezTo>
                <a:close/>
              </a:path>
            </a:pathLst>
          </a:custGeom>
          <a:solidFill>
            <a:srgbClr val="E8E8E9"/>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687" name="Google Shape;687;p93"/>
          <p:cNvSpPr/>
          <p:nvPr/>
        </p:nvSpPr>
        <p:spPr>
          <a:xfrm>
            <a:off x="5327525" y="2904852"/>
            <a:ext cx="666984" cy="33088"/>
          </a:xfrm>
          <a:custGeom>
            <a:rect b="b" l="l" r="r" t="t"/>
            <a:pathLst>
              <a:path extrusionOk="0" h="341" w="6874">
                <a:moveTo>
                  <a:pt x="1" y="0"/>
                </a:moveTo>
                <a:cubicBezTo>
                  <a:pt x="1" y="53"/>
                  <a:pt x="26" y="130"/>
                  <a:pt x="26" y="183"/>
                </a:cubicBezTo>
                <a:cubicBezTo>
                  <a:pt x="26" y="235"/>
                  <a:pt x="1" y="288"/>
                  <a:pt x="1" y="340"/>
                </a:cubicBezTo>
                <a:lnTo>
                  <a:pt x="6874" y="340"/>
                </a:lnTo>
                <a:cubicBezTo>
                  <a:pt x="6874" y="235"/>
                  <a:pt x="6846" y="130"/>
                  <a:pt x="6846" y="0"/>
                </a:cubicBezTo>
                <a:close/>
              </a:path>
            </a:pathLst>
          </a:custGeom>
          <a:solidFill>
            <a:srgbClr val="E8E8E9"/>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688" name="Google Shape;688;p93"/>
          <p:cNvSpPr/>
          <p:nvPr/>
        </p:nvSpPr>
        <p:spPr>
          <a:xfrm>
            <a:off x="3260644" y="1965482"/>
            <a:ext cx="1328729" cy="939444"/>
          </a:xfrm>
          <a:custGeom>
            <a:rect b="b" l="l" r="r" t="t"/>
            <a:pathLst>
              <a:path extrusionOk="0" h="9682" w="13694">
                <a:moveTo>
                  <a:pt x="4013" y="0"/>
                </a:moveTo>
                <a:cubicBezTo>
                  <a:pt x="1574" y="2519"/>
                  <a:pt x="53" y="5929"/>
                  <a:pt x="0" y="9681"/>
                </a:cubicBezTo>
                <a:lnTo>
                  <a:pt x="13694" y="9681"/>
                </a:lnTo>
                <a:lnTo>
                  <a:pt x="4013" y="0"/>
                </a:lnTo>
                <a:close/>
              </a:path>
            </a:pathLst>
          </a:custGeom>
          <a:solidFill>
            <a:srgbClr val="44D18D"/>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689" name="Google Shape;689;p93"/>
          <p:cNvSpPr/>
          <p:nvPr/>
        </p:nvSpPr>
        <p:spPr>
          <a:xfrm>
            <a:off x="3260644" y="2937843"/>
            <a:ext cx="1328729" cy="939444"/>
          </a:xfrm>
          <a:custGeom>
            <a:rect b="b" l="l" r="r" t="t"/>
            <a:pathLst>
              <a:path extrusionOk="0" h="9682" w="13694">
                <a:moveTo>
                  <a:pt x="0" y="0"/>
                </a:moveTo>
                <a:cubicBezTo>
                  <a:pt x="53" y="3778"/>
                  <a:pt x="1574" y="7188"/>
                  <a:pt x="4013" y="9681"/>
                </a:cubicBezTo>
                <a:lnTo>
                  <a:pt x="13694" y="0"/>
                </a:lnTo>
                <a:close/>
              </a:path>
            </a:pathLst>
          </a:custGeom>
          <a:solidFill>
            <a:srgbClr val="06C167"/>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690" name="Google Shape;690;p93"/>
          <p:cNvSpPr/>
          <p:nvPr/>
        </p:nvSpPr>
        <p:spPr>
          <a:xfrm>
            <a:off x="4668192" y="2937843"/>
            <a:ext cx="1326303" cy="939444"/>
          </a:xfrm>
          <a:custGeom>
            <a:rect b="b" l="l" r="r" t="t"/>
            <a:pathLst>
              <a:path extrusionOk="0" h="9682" w="13669">
                <a:moveTo>
                  <a:pt x="0" y="0"/>
                </a:moveTo>
                <a:lnTo>
                  <a:pt x="9654" y="9681"/>
                </a:lnTo>
                <a:cubicBezTo>
                  <a:pt x="12120" y="7188"/>
                  <a:pt x="13641" y="3778"/>
                  <a:pt x="13669" y="0"/>
                </a:cubicBezTo>
                <a:close/>
              </a:path>
            </a:pathLst>
          </a:custGeom>
          <a:solidFill>
            <a:srgbClr val="44D18D"/>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691" name="Google Shape;691;p93"/>
          <p:cNvSpPr/>
          <p:nvPr/>
        </p:nvSpPr>
        <p:spPr>
          <a:xfrm>
            <a:off x="3673030" y="2960840"/>
            <a:ext cx="939250" cy="1328729"/>
          </a:xfrm>
          <a:custGeom>
            <a:rect b="b" l="l" r="r" t="t"/>
            <a:pathLst>
              <a:path extrusionOk="0" h="13694" w="9680">
                <a:moveTo>
                  <a:pt x="9679" y="0"/>
                </a:moveTo>
                <a:lnTo>
                  <a:pt x="0" y="9679"/>
                </a:lnTo>
                <a:cubicBezTo>
                  <a:pt x="2491" y="12120"/>
                  <a:pt x="5901" y="13641"/>
                  <a:pt x="9679" y="13694"/>
                </a:cubicBezTo>
                <a:lnTo>
                  <a:pt x="9679" y="0"/>
                </a:lnTo>
                <a:close/>
              </a:path>
            </a:pathLst>
          </a:custGeom>
          <a:solidFill>
            <a:srgbClr val="44D18D"/>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692" name="Google Shape;692;p93"/>
          <p:cNvSpPr/>
          <p:nvPr/>
        </p:nvSpPr>
        <p:spPr>
          <a:xfrm>
            <a:off x="4668192" y="1965482"/>
            <a:ext cx="1326303" cy="939444"/>
          </a:xfrm>
          <a:custGeom>
            <a:rect b="b" l="l" r="r" t="t"/>
            <a:pathLst>
              <a:path extrusionOk="0" h="9682" w="13669">
                <a:moveTo>
                  <a:pt x="9654" y="0"/>
                </a:moveTo>
                <a:lnTo>
                  <a:pt x="0" y="9681"/>
                </a:lnTo>
                <a:lnTo>
                  <a:pt x="13669" y="9681"/>
                </a:lnTo>
                <a:cubicBezTo>
                  <a:pt x="13641" y="5929"/>
                  <a:pt x="12120" y="2519"/>
                  <a:pt x="9654" y="0"/>
                </a:cubicBezTo>
                <a:close/>
              </a:path>
            </a:pathLst>
          </a:custGeom>
          <a:solidFill>
            <a:srgbClr val="06C167"/>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693" name="Google Shape;693;p93"/>
          <p:cNvSpPr/>
          <p:nvPr/>
        </p:nvSpPr>
        <p:spPr>
          <a:xfrm>
            <a:off x="4645389" y="2960840"/>
            <a:ext cx="936728" cy="1328729"/>
          </a:xfrm>
          <a:custGeom>
            <a:rect b="b" l="l" r="r" t="t"/>
            <a:pathLst>
              <a:path extrusionOk="0" h="13694" w="9654">
                <a:moveTo>
                  <a:pt x="0" y="0"/>
                </a:moveTo>
                <a:lnTo>
                  <a:pt x="0" y="13694"/>
                </a:lnTo>
                <a:cubicBezTo>
                  <a:pt x="3750" y="13641"/>
                  <a:pt x="7161" y="12120"/>
                  <a:pt x="9654" y="9679"/>
                </a:cubicBezTo>
                <a:lnTo>
                  <a:pt x="0" y="0"/>
                </a:lnTo>
                <a:close/>
              </a:path>
            </a:pathLst>
          </a:custGeom>
          <a:solidFill>
            <a:srgbClr val="06C167"/>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694" name="Google Shape;694;p93"/>
          <p:cNvSpPr/>
          <p:nvPr/>
        </p:nvSpPr>
        <p:spPr>
          <a:xfrm>
            <a:off x="3586478" y="2197195"/>
            <a:ext cx="2083956" cy="1765989"/>
          </a:xfrm>
          <a:custGeom>
            <a:rect b="b" l="l" r="r" t="t"/>
            <a:pathLst>
              <a:path extrusionOk="0" h="2402706" w="2835314">
                <a:moveTo>
                  <a:pt x="1440232" y="1038638"/>
                </a:moveTo>
                <a:lnTo>
                  <a:pt x="2402707" y="2004413"/>
                </a:lnTo>
                <a:cubicBezTo>
                  <a:pt x="2153411" y="2246715"/>
                  <a:pt x="1814110" y="2395712"/>
                  <a:pt x="1440232" y="2402706"/>
                </a:cubicBezTo>
                <a:close/>
                <a:moveTo>
                  <a:pt x="1395086" y="1038638"/>
                </a:moveTo>
                <a:lnTo>
                  <a:pt x="1395086" y="2402706"/>
                </a:lnTo>
                <a:cubicBezTo>
                  <a:pt x="1021208" y="2395712"/>
                  <a:pt x="681907" y="2246715"/>
                  <a:pt x="429311" y="2004413"/>
                </a:cubicBezTo>
                <a:close/>
                <a:moveTo>
                  <a:pt x="1471246" y="1007360"/>
                </a:moveTo>
                <a:lnTo>
                  <a:pt x="2835314" y="1007360"/>
                </a:lnTo>
                <a:cubicBezTo>
                  <a:pt x="2828320" y="1381238"/>
                  <a:pt x="2676023" y="1720540"/>
                  <a:pt x="2433722" y="1973399"/>
                </a:cubicBezTo>
                <a:close/>
                <a:moveTo>
                  <a:pt x="0" y="1007360"/>
                </a:moveTo>
                <a:lnTo>
                  <a:pt x="1364068" y="1007360"/>
                </a:lnTo>
                <a:lnTo>
                  <a:pt x="398029" y="1973399"/>
                </a:lnTo>
                <a:cubicBezTo>
                  <a:pt x="155728" y="1720540"/>
                  <a:pt x="6995" y="1381238"/>
                  <a:pt x="0" y="1007360"/>
                </a:cubicBezTo>
                <a:close/>
                <a:moveTo>
                  <a:pt x="2433722" y="0"/>
                </a:moveTo>
                <a:cubicBezTo>
                  <a:pt x="2676023" y="249296"/>
                  <a:pt x="2828320" y="588597"/>
                  <a:pt x="2835314" y="962475"/>
                </a:cubicBezTo>
                <a:lnTo>
                  <a:pt x="1471246" y="962475"/>
                </a:lnTo>
                <a:close/>
                <a:moveTo>
                  <a:pt x="398029" y="0"/>
                </a:moveTo>
                <a:lnTo>
                  <a:pt x="1364068" y="962475"/>
                </a:lnTo>
                <a:lnTo>
                  <a:pt x="0" y="962475"/>
                </a:lnTo>
                <a:cubicBezTo>
                  <a:pt x="6995" y="588597"/>
                  <a:pt x="155728" y="249296"/>
                  <a:pt x="398029" y="0"/>
                </a:cubicBezTo>
                <a:close/>
              </a:path>
            </a:pathLst>
          </a:custGeom>
          <a:solidFill>
            <a:schemeClr val="lt1">
              <a:alpha val="20000"/>
            </a:schemeClr>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695" name="Google Shape;695;p93"/>
          <p:cNvSpPr/>
          <p:nvPr/>
        </p:nvSpPr>
        <p:spPr>
          <a:xfrm>
            <a:off x="3927546" y="2219997"/>
            <a:ext cx="1402472" cy="1402666"/>
          </a:xfrm>
          <a:custGeom>
            <a:rect b="b" l="l" r="r" t="t"/>
            <a:pathLst>
              <a:path extrusionOk="0" h="14456" w="14454">
                <a:moveTo>
                  <a:pt x="7213" y="0"/>
                </a:moveTo>
                <a:cubicBezTo>
                  <a:pt x="3226" y="0"/>
                  <a:pt x="0" y="3253"/>
                  <a:pt x="0" y="7241"/>
                </a:cubicBezTo>
                <a:cubicBezTo>
                  <a:pt x="0" y="11228"/>
                  <a:pt x="3226" y="14456"/>
                  <a:pt x="7213" y="14456"/>
                </a:cubicBezTo>
                <a:cubicBezTo>
                  <a:pt x="11201" y="14456"/>
                  <a:pt x="14454" y="11228"/>
                  <a:pt x="14454" y="7241"/>
                </a:cubicBezTo>
                <a:cubicBezTo>
                  <a:pt x="14454" y="3253"/>
                  <a:pt x="11201" y="0"/>
                  <a:pt x="7213"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696" name="Google Shape;696;p93"/>
          <p:cNvSpPr/>
          <p:nvPr/>
        </p:nvSpPr>
        <p:spPr>
          <a:xfrm>
            <a:off x="4011479" y="2306551"/>
            <a:ext cx="1231990" cy="1232087"/>
          </a:xfrm>
          <a:custGeom>
            <a:rect b="b" l="l" r="r" t="t"/>
            <a:pathLst>
              <a:path extrusionOk="0" h="12698" w="12697">
                <a:moveTo>
                  <a:pt x="6348" y="0"/>
                </a:moveTo>
                <a:cubicBezTo>
                  <a:pt x="2861" y="0"/>
                  <a:pt x="0" y="2834"/>
                  <a:pt x="0" y="6349"/>
                </a:cubicBezTo>
                <a:cubicBezTo>
                  <a:pt x="0" y="9839"/>
                  <a:pt x="2861" y="12697"/>
                  <a:pt x="6348" y="12697"/>
                </a:cubicBezTo>
                <a:cubicBezTo>
                  <a:pt x="9864" y="12697"/>
                  <a:pt x="12697" y="9839"/>
                  <a:pt x="12697" y="6349"/>
                </a:cubicBezTo>
                <a:cubicBezTo>
                  <a:pt x="12697" y="2834"/>
                  <a:pt x="9864" y="0"/>
                  <a:pt x="6348" y="0"/>
                </a:cubicBezTo>
                <a:close/>
              </a:path>
            </a:pathLst>
          </a:custGeom>
          <a:solidFill>
            <a:srgbClr val="F2F2F2"/>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697" name="Google Shape;697;p93"/>
          <p:cNvSpPr/>
          <p:nvPr/>
        </p:nvSpPr>
        <p:spPr>
          <a:xfrm>
            <a:off x="4085320" y="2377773"/>
            <a:ext cx="1086930" cy="1087124"/>
          </a:xfrm>
          <a:custGeom>
            <a:rect b="b" l="l" r="r" t="t"/>
            <a:pathLst>
              <a:path extrusionOk="0" h="11204" w="11202">
                <a:moveTo>
                  <a:pt x="5587" y="1"/>
                </a:moveTo>
                <a:cubicBezTo>
                  <a:pt x="2492" y="1"/>
                  <a:pt x="1" y="2519"/>
                  <a:pt x="1" y="5615"/>
                </a:cubicBezTo>
                <a:cubicBezTo>
                  <a:pt x="1" y="8710"/>
                  <a:pt x="2492" y="11203"/>
                  <a:pt x="5587" y="11203"/>
                </a:cubicBezTo>
                <a:cubicBezTo>
                  <a:pt x="8683" y="11203"/>
                  <a:pt x="11201" y="8710"/>
                  <a:pt x="11201" y="5615"/>
                </a:cubicBezTo>
                <a:cubicBezTo>
                  <a:pt x="11201" y="2519"/>
                  <a:pt x="8683" y="1"/>
                  <a:pt x="5587" y="1"/>
                </a:cubicBezTo>
                <a:close/>
              </a:path>
            </a:pathLst>
          </a:custGeom>
          <a:solidFill>
            <a:srgbClr val="06C167"/>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698" name="Google Shape;698;p93"/>
          <p:cNvSpPr/>
          <p:nvPr/>
        </p:nvSpPr>
        <p:spPr>
          <a:xfrm>
            <a:off x="4164207" y="2461646"/>
            <a:ext cx="929256" cy="929062"/>
          </a:xfrm>
          <a:custGeom>
            <a:rect b="b" l="l" r="r" t="t"/>
            <a:pathLst>
              <a:path extrusionOk="0" h="9575" w="9577">
                <a:moveTo>
                  <a:pt x="4774" y="0"/>
                </a:moveTo>
                <a:cubicBezTo>
                  <a:pt x="2126" y="0"/>
                  <a:pt x="0" y="2151"/>
                  <a:pt x="0" y="4800"/>
                </a:cubicBezTo>
                <a:cubicBezTo>
                  <a:pt x="0" y="7450"/>
                  <a:pt x="2126" y="9574"/>
                  <a:pt x="4774" y="9574"/>
                </a:cubicBezTo>
                <a:cubicBezTo>
                  <a:pt x="7425" y="9574"/>
                  <a:pt x="9576" y="7450"/>
                  <a:pt x="9576" y="4800"/>
                </a:cubicBezTo>
                <a:cubicBezTo>
                  <a:pt x="9576" y="2151"/>
                  <a:pt x="7425" y="0"/>
                  <a:pt x="4774" y="0"/>
                </a:cubicBezTo>
                <a:close/>
              </a:path>
            </a:pathLst>
          </a:custGeom>
          <a:solidFill>
            <a:schemeClr val="lt1"/>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cxnSp>
        <p:nvCxnSpPr>
          <p:cNvPr id="699" name="Google Shape;699;p93"/>
          <p:cNvCxnSpPr/>
          <p:nvPr/>
        </p:nvCxnSpPr>
        <p:spPr>
          <a:xfrm rot="10800000">
            <a:off x="5627102" y="2155650"/>
            <a:ext cx="725700" cy="0"/>
          </a:xfrm>
          <a:prstGeom prst="straightConnector1">
            <a:avLst/>
          </a:prstGeom>
          <a:noFill/>
          <a:ln cap="flat" cmpd="sng" w="19050">
            <a:solidFill>
              <a:srgbClr val="06C167"/>
            </a:solidFill>
            <a:prstDash val="solid"/>
            <a:round/>
            <a:headEnd len="med" w="med" type="oval"/>
            <a:tailEnd len="sm" w="sm" type="none"/>
          </a:ln>
        </p:spPr>
      </p:cxnSp>
      <p:cxnSp>
        <p:nvCxnSpPr>
          <p:cNvPr id="700" name="Google Shape;700;p93"/>
          <p:cNvCxnSpPr/>
          <p:nvPr/>
        </p:nvCxnSpPr>
        <p:spPr>
          <a:xfrm rot="10800000">
            <a:off x="5152802" y="4127744"/>
            <a:ext cx="1200000" cy="0"/>
          </a:xfrm>
          <a:prstGeom prst="straightConnector1">
            <a:avLst/>
          </a:prstGeom>
          <a:noFill/>
          <a:ln cap="flat" cmpd="sng" w="19050">
            <a:solidFill>
              <a:srgbClr val="06C167"/>
            </a:solidFill>
            <a:prstDash val="solid"/>
            <a:round/>
            <a:headEnd len="med" w="med" type="oval"/>
            <a:tailEnd len="sm" w="sm" type="none"/>
          </a:ln>
        </p:spPr>
      </p:cxnSp>
      <p:cxnSp>
        <p:nvCxnSpPr>
          <p:cNvPr id="701" name="Google Shape;701;p93"/>
          <p:cNvCxnSpPr/>
          <p:nvPr/>
        </p:nvCxnSpPr>
        <p:spPr>
          <a:xfrm>
            <a:off x="2897764" y="3142243"/>
            <a:ext cx="690000" cy="0"/>
          </a:xfrm>
          <a:prstGeom prst="straightConnector1">
            <a:avLst/>
          </a:prstGeom>
          <a:noFill/>
          <a:ln cap="flat" cmpd="sng" w="19050">
            <a:solidFill>
              <a:srgbClr val="06C167"/>
            </a:solidFill>
            <a:prstDash val="solid"/>
            <a:round/>
            <a:headEnd len="med" w="med" type="oval"/>
            <a:tailEnd len="sm" w="sm" type="none"/>
          </a:ln>
        </p:spPr>
      </p:cxnSp>
      <p:grpSp>
        <p:nvGrpSpPr>
          <p:cNvPr descr="Database" id="702" name="Google Shape;702;p93"/>
          <p:cNvGrpSpPr/>
          <p:nvPr/>
        </p:nvGrpSpPr>
        <p:grpSpPr>
          <a:xfrm>
            <a:off x="5514695" y="3197723"/>
            <a:ext cx="200398" cy="271969"/>
            <a:chOff x="6429300" y="3667050"/>
            <a:chExt cx="533400" cy="723900"/>
          </a:xfrm>
        </p:grpSpPr>
        <p:sp>
          <p:nvSpPr>
            <p:cNvPr id="703" name="Google Shape;703;p93"/>
            <p:cNvSpPr/>
            <p:nvPr/>
          </p:nvSpPr>
          <p:spPr>
            <a:xfrm>
              <a:off x="6429300" y="3667050"/>
              <a:ext cx="533400" cy="152400"/>
            </a:xfrm>
            <a:custGeom>
              <a:rect b="b" l="l" r="r" t="t"/>
              <a:pathLst>
                <a:path extrusionOk="0"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04" name="Google Shape;704;p93"/>
            <p:cNvSpPr/>
            <p:nvPr/>
          </p:nvSpPr>
          <p:spPr>
            <a:xfrm>
              <a:off x="6429300" y="3781350"/>
              <a:ext cx="533400" cy="228600"/>
            </a:xfrm>
            <a:custGeom>
              <a:rect b="b" l="l" r="r" t="t"/>
              <a:pathLst>
                <a:path extrusionOk="0"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05" name="Google Shape;705;p93"/>
            <p:cNvSpPr/>
            <p:nvPr/>
          </p:nvSpPr>
          <p:spPr>
            <a:xfrm>
              <a:off x="6429300" y="3971850"/>
              <a:ext cx="533400" cy="228600"/>
            </a:xfrm>
            <a:custGeom>
              <a:rect b="b" l="l" r="r" t="t"/>
              <a:pathLst>
                <a:path extrusionOk="0"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06" name="Google Shape;706;p93"/>
            <p:cNvSpPr/>
            <p:nvPr/>
          </p:nvSpPr>
          <p:spPr>
            <a:xfrm>
              <a:off x="6429300" y="4162350"/>
              <a:ext cx="533400" cy="228600"/>
            </a:xfrm>
            <a:custGeom>
              <a:rect b="b" l="l" r="r" t="t"/>
              <a:pathLst>
                <a:path extrusionOk="0"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descr="Presentation with bar chart" id="707" name="Google Shape;707;p93"/>
          <p:cNvGrpSpPr/>
          <p:nvPr/>
        </p:nvGrpSpPr>
        <p:grpSpPr>
          <a:xfrm>
            <a:off x="5490839" y="2407806"/>
            <a:ext cx="271969" cy="268391"/>
            <a:chOff x="6484050" y="3826575"/>
            <a:chExt cx="723900" cy="714375"/>
          </a:xfrm>
        </p:grpSpPr>
        <p:sp>
          <p:nvSpPr>
            <p:cNvPr id="708" name="Google Shape;708;p93"/>
            <p:cNvSpPr/>
            <p:nvPr/>
          </p:nvSpPr>
          <p:spPr>
            <a:xfrm>
              <a:off x="6484050" y="3826575"/>
              <a:ext cx="723900" cy="714375"/>
            </a:xfrm>
            <a:custGeom>
              <a:rect b="b" l="l" r="r" t="t"/>
              <a:pathLst>
                <a:path extrusionOk="0" h="714375" w="723900">
                  <a:moveTo>
                    <a:pt x="628650" y="104775"/>
                  </a:moveTo>
                  <a:lnTo>
                    <a:pt x="628650" y="447675"/>
                  </a:lnTo>
                  <a:lnTo>
                    <a:pt x="95250" y="447675"/>
                  </a:lnTo>
                  <a:lnTo>
                    <a:pt x="95250" y="104775"/>
                  </a:lnTo>
                  <a:close/>
                  <a:moveTo>
                    <a:pt x="704850" y="466725"/>
                  </a:moveTo>
                  <a:lnTo>
                    <a:pt x="685800" y="466725"/>
                  </a:lnTo>
                  <a:lnTo>
                    <a:pt x="685800" y="76200"/>
                  </a:lnTo>
                  <a:lnTo>
                    <a:pt x="704850" y="76200"/>
                  </a:lnTo>
                  <a:cubicBezTo>
                    <a:pt x="715371" y="76200"/>
                    <a:pt x="723900" y="67671"/>
                    <a:pt x="723900" y="57150"/>
                  </a:cubicBezTo>
                  <a:cubicBezTo>
                    <a:pt x="723900" y="46629"/>
                    <a:pt x="715371" y="38100"/>
                    <a:pt x="704850" y="38100"/>
                  </a:cubicBezTo>
                  <a:lnTo>
                    <a:pt x="381000" y="38100"/>
                  </a:lnTo>
                  <a:lnTo>
                    <a:pt x="381000" y="19050"/>
                  </a:lnTo>
                  <a:cubicBezTo>
                    <a:pt x="381000" y="8529"/>
                    <a:pt x="372471" y="0"/>
                    <a:pt x="361950" y="0"/>
                  </a:cubicBezTo>
                  <a:cubicBezTo>
                    <a:pt x="351429" y="0"/>
                    <a:pt x="342900" y="8529"/>
                    <a:pt x="342900" y="19050"/>
                  </a:cubicBezTo>
                  <a:lnTo>
                    <a:pt x="342900" y="38100"/>
                  </a:lnTo>
                  <a:lnTo>
                    <a:pt x="19050" y="38100"/>
                  </a:lnTo>
                  <a:cubicBezTo>
                    <a:pt x="8529" y="38100"/>
                    <a:pt x="0" y="46629"/>
                    <a:pt x="0" y="57150"/>
                  </a:cubicBezTo>
                  <a:cubicBezTo>
                    <a:pt x="0" y="67671"/>
                    <a:pt x="8529" y="76200"/>
                    <a:pt x="19050" y="76200"/>
                  </a:cubicBezTo>
                  <a:lnTo>
                    <a:pt x="38100" y="76200"/>
                  </a:lnTo>
                  <a:lnTo>
                    <a:pt x="38100" y="466725"/>
                  </a:lnTo>
                  <a:lnTo>
                    <a:pt x="19050" y="466725"/>
                  </a:lnTo>
                  <a:cubicBezTo>
                    <a:pt x="8529" y="466725"/>
                    <a:pt x="0" y="475254"/>
                    <a:pt x="0" y="485775"/>
                  </a:cubicBezTo>
                  <a:cubicBezTo>
                    <a:pt x="0" y="496296"/>
                    <a:pt x="8529" y="504825"/>
                    <a:pt x="19050" y="504825"/>
                  </a:cubicBezTo>
                  <a:lnTo>
                    <a:pt x="309944" y="504825"/>
                  </a:lnTo>
                  <a:lnTo>
                    <a:pt x="163259" y="651510"/>
                  </a:lnTo>
                  <a:cubicBezTo>
                    <a:pt x="155815" y="659033"/>
                    <a:pt x="155879" y="671165"/>
                    <a:pt x="163401" y="678609"/>
                  </a:cubicBezTo>
                  <a:cubicBezTo>
                    <a:pt x="170924" y="686052"/>
                    <a:pt x="183056" y="685989"/>
                    <a:pt x="190500" y="678466"/>
                  </a:cubicBezTo>
                  <a:lnTo>
                    <a:pt x="342900" y="526066"/>
                  </a:lnTo>
                  <a:lnTo>
                    <a:pt x="342900" y="695325"/>
                  </a:lnTo>
                  <a:cubicBezTo>
                    <a:pt x="342900" y="705846"/>
                    <a:pt x="351429" y="714375"/>
                    <a:pt x="361950" y="714375"/>
                  </a:cubicBezTo>
                  <a:cubicBezTo>
                    <a:pt x="372471" y="714375"/>
                    <a:pt x="381000" y="705846"/>
                    <a:pt x="381000" y="695325"/>
                  </a:cubicBezTo>
                  <a:lnTo>
                    <a:pt x="381000" y="525780"/>
                  </a:lnTo>
                  <a:lnTo>
                    <a:pt x="533400" y="678180"/>
                  </a:lnTo>
                  <a:cubicBezTo>
                    <a:pt x="540844" y="685624"/>
                    <a:pt x="552912" y="685624"/>
                    <a:pt x="560356" y="678180"/>
                  </a:cubicBezTo>
                  <a:cubicBezTo>
                    <a:pt x="567800" y="670736"/>
                    <a:pt x="567800" y="658668"/>
                    <a:pt x="560356" y="651224"/>
                  </a:cubicBezTo>
                  <a:lnTo>
                    <a:pt x="413957" y="504825"/>
                  </a:lnTo>
                  <a:lnTo>
                    <a:pt x="704850" y="504825"/>
                  </a:lnTo>
                  <a:cubicBezTo>
                    <a:pt x="715371" y="504825"/>
                    <a:pt x="723900" y="496296"/>
                    <a:pt x="723900" y="485775"/>
                  </a:cubicBezTo>
                  <a:cubicBezTo>
                    <a:pt x="723900" y="475254"/>
                    <a:pt x="715371" y="466725"/>
                    <a:pt x="704850" y="466725"/>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09" name="Google Shape;709;p93"/>
            <p:cNvSpPr/>
            <p:nvPr/>
          </p:nvSpPr>
          <p:spPr>
            <a:xfrm>
              <a:off x="6922200" y="3969450"/>
              <a:ext cx="76200" cy="266700"/>
            </a:xfrm>
            <a:custGeom>
              <a:rect b="b" l="l" r="r" t="t"/>
              <a:pathLst>
                <a:path extrusionOk="0" h="266700" w="76200">
                  <a:moveTo>
                    <a:pt x="0" y="0"/>
                  </a:moveTo>
                  <a:lnTo>
                    <a:pt x="76200" y="0"/>
                  </a:lnTo>
                  <a:lnTo>
                    <a:pt x="76200" y="266700"/>
                  </a:lnTo>
                  <a:lnTo>
                    <a:pt x="0" y="266700"/>
                  </a:ln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10" name="Google Shape;710;p93"/>
            <p:cNvSpPr/>
            <p:nvPr/>
          </p:nvSpPr>
          <p:spPr>
            <a:xfrm>
              <a:off x="6807900" y="4055175"/>
              <a:ext cx="76200" cy="180975"/>
            </a:xfrm>
            <a:custGeom>
              <a:rect b="b" l="l" r="r" t="t"/>
              <a:pathLst>
                <a:path extrusionOk="0" h="180975" w="76200">
                  <a:moveTo>
                    <a:pt x="0" y="0"/>
                  </a:moveTo>
                  <a:lnTo>
                    <a:pt x="76200" y="0"/>
                  </a:lnTo>
                  <a:lnTo>
                    <a:pt x="76200" y="180975"/>
                  </a:lnTo>
                  <a:lnTo>
                    <a:pt x="0" y="180975"/>
                  </a:ln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11" name="Google Shape;711;p93"/>
            <p:cNvSpPr/>
            <p:nvPr/>
          </p:nvSpPr>
          <p:spPr>
            <a:xfrm>
              <a:off x="6693600" y="4121850"/>
              <a:ext cx="76200" cy="114300"/>
            </a:xfrm>
            <a:custGeom>
              <a:rect b="b" l="l" r="r" t="t"/>
              <a:pathLst>
                <a:path extrusionOk="0" h="114300" w="76200">
                  <a:moveTo>
                    <a:pt x="0" y="0"/>
                  </a:moveTo>
                  <a:lnTo>
                    <a:pt x="76200" y="0"/>
                  </a:lnTo>
                  <a:lnTo>
                    <a:pt x="76200" y="114300"/>
                  </a:lnTo>
                  <a:lnTo>
                    <a:pt x="0" y="114300"/>
                  </a:ln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descr="Gears" id="712" name="Google Shape;712;p93"/>
          <p:cNvGrpSpPr/>
          <p:nvPr/>
        </p:nvGrpSpPr>
        <p:grpSpPr>
          <a:xfrm>
            <a:off x="4132216" y="3737138"/>
            <a:ext cx="233321" cy="282347"/>
            <a:chOff x="6085484" y="3352762"/>
            <a:chExt cx="621030" cy="751522"/>
          </a:xfrm>
        </p:grpSpPr>
        <p:sp>
          <p:nvSpPr>
            <p:cNvPr id="713" name="Google Shape;713;p93"/>
            <p:cNvSpPr/>
            <p:nvPr/>
          </p:nvSpPr>
          <p:spPr>
            <a:xfrm>
              <a:off x="6300750" y="3352762"/>
              <a:ext cx="405764" cy="404812"/>
            </a:xfrm>
            <a:custGeom>
              <a:rect b="b" l="l" r="r" t="t"/>
              <a:pathLst>
                <a:path extrusionOk="0" h="404812" w="405764">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14" name="Google Shape;714;p93"/>
            <p:cNvSpPr/>
            <p:nvPr/>
          </p:nvSpPr>
          <p:spPr>
            <a:xfrm>
              <a:off x="6085484" y="3699472"/>
              <a:ext cx="405765" cy="404812"/>
            </a:xfrm>
            <a:custGeom>
              <a:rect b="b" l="l" r="r" t="t"/>
              <a:pathLst>
                <a:path extrusionOk="0" h="404812" w="405765">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descr="Bullseye" id="715" name="Google Shape;715;p93"/>
          <p:cNvGrpSpPr/>
          <p:nvPr/>
        </p:nvGrpSpPr>
        <p:grpSpPr>
          <a:xfrm>
            <a:off x="3535859" y="3156589"/>
            <a:ext cx="282705" cy="282705"/>
            <a:chOff x="5869762" y="3202762"/>
            <a:chExt cx="752475" cy="752475"/>
          </a:xfrm>
        </p:grpSpPr>
        <p:sp>
          <p:nvSpPr>
            <p:cNvPr id="716" name="Google Shape;716;p93"/>
            <p:cNvSpPr/>
            <p:nvPr/>
          </p:nvSpPr>
          <p:spPr>
            <a:xfrm>
              <a:off x="6135510" y="3202762"/>
              <a:ext cx="486727" cy="485775"/>
            </a:xfrm>
            <a:custGeom>
              <a:rect b="b" l="l" r="r" t="t"/>
              <a:pathLst>
                <a:path extrusionOk="0" h="485775" w="486727">
                  <a:moveTo>
                    <a:pt x="401003" y="85725"/>
                  </a:moveTo>
                  <a:lnTo>
                    <a:pt x="391478" y="0"/>
                  </a:lnTo>
                  <a:lnTo>
                    <a:pt x="286703" y="104775"/>
                  </a:lnTo>
                  <a:lnTo>
                    <a:pt x="292417" y="154305"/>
                  </a:lnTo>
                  <a:lnTo>
                    <a:pt x="140017" y="306705"/>
                  </a:lnTo>
                  <a:cubicBezTo>
                    <a:pt x="126682" y="300038"/>
                    <a:pt x="111442" y="295275"/>
                    <a:pt x="95250" y="295275"/>
                  </a:cubicBezTo>
                  <a:cubicBezTo>
                    <a:pt x="42863" y="295275"/>
                    <a:pt x="0" y="338138"/>
                    <a:pt x="0" y="390525"/>
                  </a:cubicBezTo>
                  <a:cubicBezTo>
                    <a:pt x="0" y="442913"/>
                    <a:pt x="42863" y="485775"/>
                    <a:pt x="95250" y="485775"/>
                  </a:cubicBezTo>
                  <a:cubicBezTo>
                    <a:pt x="147638" y="485775"/>
                    <a:pt x="190500" y="442913"/>
                    <a:pt x="190500" y="390525"/>
                  </a:cubicBezTo>
                  <a:cubicBezTo>
                    <a:pt x="190500" y="374333"/>
                    <a:pt x="186690" y="360045"/>
                    <a:pt x="180022" y="346710"/>
                  </a:cubicBezTo>
                  <a:lnTo>
                    <a:pt x="332423" y="194310"/>
                  </a:lnTo>
                  <a:lnTo>
                    <a:pt x="381953" y="200025"/>
                  </a:lnTo>
                  <a:lnTo>
                    <a:pt x="486728" y="95250"/>
                  </a:lnTo>
                  <a:lnTo>
                    <a:pt x="401003" y="85725"/>
                  </a:ln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17" name="Google Shape;717;p93"/>
            <p:cNvSpPr/>
            <p:nvPr/>
          </p:nvSpPr>
          <p:spPr>
            <a:xfrm>
              <a:off x="5869762" y="3231337"/>
              <a:ext cx="723900" cy="723900"/>
            </a:xfrm>
            <a:custGeom>
              <a:rect b="b" l="l" r="r" t="t"/>
              <a:pathLst>
                <a:path extrusionOk="0" h="723900" w="723900">
                  <a:moveTo>
                    <a:pt x="674370" y="198120"/>
                  </a:moveTo>
                  <a:lnTo>
                    <a:pt x="661988" y="211455"/>
                  </a:lnTo>
                  <a:lnTo>
                    <a:pt x="643890" y="209550"/>
                  </a:lnTo>
                  <a:lnTo>
                    <a:pt x="623888" y="206693"/>
                  </a:lnTo>
                  <a:cubicBezTo>
                    <a:pt x="650558" y="252413"/>
                    <a:pt x="666750" y="304800"/>
                    <a:pt x="666750" y="361950"/>
                  </a:cubicBezTo>
                  <a:cubicBezTo>
                    <a:pt x="666750" y="529590"/>
                    <a:pt x="529590" y="666750"/>
                    <a:pt x="361950" y="666750"/>
                  </a:cubicBezTo>
                  <a:cubicBezTo>
                    <a:pt x="194310" y="666750"/>
                    <a:pt x="57150" y="529590"/>
                    <a:pt x="57150" y="361950"/>
                  </a:cubicBezTo>
                  <a:cubicBezTo>
                    <a:pt x="57150" y="194310"/>
                    <a:pt x="194310" y="57150"/>
                    <a:pt x="361950" y="57150"/>
                  </a:cubicBezTo>
                  <a:cubicBezTo>
                    <a:pt x="418148" y="57150"/>
                    <a:pt x="471488" y="72390"/>
                    <a:pt x="517208" y="100013"/>
                  </a:cubicBezTo>
                  <a:lnTo>
                    <a:pt x="515303" y="80963"/>
                  </a:lnTo>
                  <a:lnTo>
                    <a:pt x="512445" y="61913"/>
                  </a:lnTo>
                  <a:lnTo>
                    <a:pt x="525780" y="48578"/>
                  </a:lnTo>
                  <a:lnTo>
                    <a:pt x="532448" y="41910"/>
                  </a:lnTo>
                  <a:cubicBezTo>
                    <a:pt x="481013" y="15240"/>
                    <a:pt x="423863" y="0"/>
                    <a:pt x="361950" y="0"/>
                  </a:cubicBezTo>
                  <a:cubicBezTo>
                    <a:pt x="161925" y="0"/>
                    <a:pt x="0" y="161925"/>
                    <a:pt x="0" y="361950"/>
                  </a:cubicBezTo>
                  <a:cubicBezTo>
                    <a:pt x="0" y="561975"/>
                    <a:pt x="161925" y="723900"/>
                    <a:pt x="361950" y="723900"/>
                  </a:cubicBezTo>
                  <a:cubicBezTo>
                    <a:pt x="561975" y="723900"/>
                    <a:pt x="723900" y="561975"/>
                    <a:pt x="723900" y="361950"/>
                  </a:cubicBezTo>
                  <a:cubicBezTo>
                    <a:pt x="723900" y="300038"/>
                    <a:pt x="708660" y="242888"/>
                    <a:pt x="681038" y="192405"/>
                  </a:cubicBezTo>
                  <a:lnTo>
                    <a:pt x="674370" y="198120"/>
                  </a:ln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18" name="Google Shape;718;p93"/>
            <p:cNvSpPr/>
            <p:nvPr/>
          </p:nvSpPr>
          <p:spPr>
            <a:xfrm>
              <a:off x="6003112" y="3364687"/>
              <a:ext cx="457200" cy="457200"/>
            </a:xfrm>
            <a:custGeom>
              <a:rect b="b" l="l" r="r" t="t"/>
              <a:pathLst>
                <a:path extrusionOk="0" h="457200" w="457200">
                  <a:moveTo>
                    <a:pt x="387668" y="163830"/>
                  </a:moveTo>
                  <a:cubicBezTo>
                    <a:pt x="396240" y="183833"/>
                    <a:pt x="400050" y="205740"/>
                    <a:pt x="400050" y="228600"/>
                  </a:cubicBezTo>
                  <a:cubicBezTo>
                    <a:pt x="400050" y="322898"/>
                    <a:pt x="322898" y="400050"/>
                    <a:pt x="228600" y="400050"/>
                  </a:cubicBezTo>
                  <a:cubicBezTo>
                    <a:pt x="134302" y="400050"/>
                    <a:pt x="57150" y="322898"/>
                    <a:pt x="57150" y="228600"/>
                  </a:cubicBezTo>
                  <a:cubicBezTo>
                    <a:pt x="57150" y="134302"/>
                    <a:pt x="134302" y="57150"/>
                    <a:pt x="228600" y="57150"/>
                  </a:cubicBezTo>
                  <a:cubicBezTo>
                    <a:pt x="251460" y="57150"/>
                    <a:pt x="273368" y="61913"/>
                    <a:pt x="293370" y="69532"/>
                  </a:cubicBezTo>
                  <a:lnTo>
                    <a:pt x="336233" y="26670"/>
                  </a:lnTo>
                  <a:cubicBezTo>
                    <a:pt x="303848" y="9525"/>
                    <a:pt x="267653" y="0"/>
                    <a:pt x="228600" y="0"/>
                  </a:cubicBezTo>
                  <a:cubicBezTo>
                    <a:pt x="102870" y="0"/>
                    <a:pt x="0" y="102870"/>
                    <a:pt x="0" y="228600"/>
                  </a:cubicBezTo>
                  <a:cubicBezTo>
                    <a:pt x="0" y="354330"/>
                    <a:pt x="102870" y="457200"/>
                    <a:pt x="228600" y="457200"/>
                  </a:cubicBezTo>
                  <a:cubicBezTo>
                    <a:pt x="354330" y="457200"/>
                    <a:pt x="457200" y="354330"/>
                    <a:pt x="457200" y="228600"/>
                  </a:cubicBezTo>
                  <a:cubicBezTo>
                    <a:pt x="457200" y="189548"/>
                    <a:pt x="447675" y="153352"/>
                    <a:pt x="430530" y="120968"/>
                  </a:cubicBezTo>
                  <a:lnTo>
                    <a:pt x="387668" y="163830"/>
                  </a:ln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descr="Lightbulb" id="719" name="Google Shape;719;p93"/>
          <p:cNvGrpSpPr/>
          <p:nvPr/>
        </p:nvGrpSpPr>
        <p:grpSpPr>
          <a:xfrm>
            <a:off x="3583488" y="2376554"/>
            <a:ext cx="186084" cy="300598"/>
            <a:chOff x="5848350" y="3028950"/>
            <a:chExt cx="495300" cy="800100"/>
          </a:xfrm>
        </p:grpSpPr>
        <p:sp>
          <p:nvSpPr>
            <p:cNvPr id="720" name="Google Shape;720;p93"/>
            <p:cNvSpPr/>
            <p:nvPr/>
          </p:nvSpPr>
          <p:spPr>
            <a:xfrm>
              <a:off x="5972175" y="3581400"/>
              <a:ext cx="247650" cy="57150"/>
            </a:xfrm>
            <a:custGeom>
              <a:rect b="b" l="l" r="r" t="t"/>
              <a:pathLst>
                <a:path extrusionOk="0" h="57150" w="2476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21" name="Google Shape;721;p93"/>
            <p:cNvSpPr/>
            <p:nvPr/>
          </p:nvSpPr>
          <p:spPr>
            <a:xfrm>
              <a:off x="5972175" y="3676650"/>
              <a:ext cx="247650" cy="57150"/>
            </a:xfrm>
            <a:custGeom>
              <a:rect b="b" l="l" r="r" t="t"/>
              <a:pathLst>
                <a:path extrusionOk="0" h="57150" w="2476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22" name="Google Shape;722;p93"/>
            <p:cNvSpPr/>
            <p:nvPr/>
          </p:nvSpPr>
          <p:spPr>
            <a:xfrm>
              <a:off x="6034087" y="3771900"/>
              <a:ext cx="123825" cy="57150"/>
            </a:xfrm>
            <a:custGeom>
              <a:rect b="b" l="l" r="r" t="t"/>
              <a:pathLst>
                <a:path extrusionOk="0" h="57150" w="123825">
                  <a:moveTo>
                    <a:pt x="0" y="0"/>
                  </a:moveTo>
                  <a:cubicBezTo>
                    <a:pt x="2857" y="32385"/>
                    <a:pt x="29527" y="57150"/>
                    <a:pt x="61913" y="57150"/>
                  </a:cubicBezTo>
                  <a:cubicBezTo>
                    <a:pt x="94298" y="57150"/>
                    <a:pt x="120968" y="32385"/>
                    <a:pt x="123825" y="0"/>
                  </a:cubicBezTo>
                  <a:lnTo>
                    <a:pt x="0" y="0"/>
                  </a:ln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23" name="Google Shape;723;p93"/>
            <p:cNvSpPr/>
            <p:nvPr/>
          </p:nvSpPr>
          <p:spPr>
            <a:xfrm>
              <a:off x="5848350" y="3028950"/>
              <a:ext cx="495300" cy="514350"/>
            </a:xfrm>
            <a:custGeom>
              <a:rect b="b" l="l" r="r" t="t"/>
              <a:pathLst>
                <a:path extrusionOk="0" h="514350" w="495300">
                  <a:moveTo>
                    <a:pt x="247650" y="0"/>
                  </a:moveTo>
                  <a:cubicBezTo>
                    <a:pt x="247650" y="0"/>
                    <a:pt x="247650" y="0"/>
                    <a:pt x="247650" y="0"/>
                  </a:cubicBezTo>
                  <a:cubicBezTo>
                    <a:pt x="247650" y="0"/>
                    <a:pt x="247650" y="0"/>
                    <a:pt x="247650" y="0"/>
                  </a:cubicBezTo>
                  <a:cubicBezTo>
                    <a:pt x="112395" y="952"/>
                    <a:pt x="2857" y="109538"/>
                    <a:pt x="0" y="244793"/>
                  </a:cubicBezTo>
                  <a:lnTo>
                    <a:pt x="0" y="253365"/>
                  </a:lnTo>
                  <a:cubicBezTo>
                    <a:pt x="953" y="282893"/>
                    <a:pt x="6668" y="311468"/>
                    <a:pt x="17145" y="339090"/>
                  </a:cubicBezTo>
                  <a:cubicBezTo>
                    <a:pt x="27622" y="364808"/>
                    <a:pt x="41910" y="388620"/>
                    <a:pt x="60007" y="409575"/>
                  </a:cubicBezTo>
                  <a:cubicBezTo>
                    <a:pt x="82868" y="434340"/>
                    <a:pt x="107632" y="482918"/>
                    <a:pt x="118110" y="503873"/>
                  </a:cubicBezTo>
                  <a:cubicBezTo>
                    <a:pt x="120968" y="510540"/>
                    <a:pt x="127635" y="514350"/>
                    <a:pt x="135255" y="514350"/>
                  </a:cubicBezTo>
                  <a:lnTo>
                    <a:pt x="360045" y="514350"/>
                  </a:lnTo>
                  <a:cubicBezTo>
                    <a:pt x="367665" y="514350"/>
                    <a:pt x="374333" y="510540"/>
                    <a:pt x="377190" y="503873"/>
                  </a:cubicBezTo>
                  <a:cubicBezTo>
                    <a:pt x="387668" y="482918"/>
                    <a:pt x="412433" y="434340"/>
                    <a:pt x="435292" y="409575"/>
                  </a:cubicBezTo>
                  <a:cubicBezTo>
                    <a:pt x="453390" y="388620"/>
                    <a:pt x="468630" y="364808"/>
                    <a:pt x="478155" y="339090"/>
                  </a:cubicBezTo>
                  <a:cubicBezTo>
                    <a:pt x="488633" y="311468"/>
                    <a:pt x="494348" y="282893"/>
                    <a:pt x="495300" y="253365"/>
                  </a:cubicBezTo>
                  <a:lnTo>
                    <a:pt x="495300" y="244793"/>
                  </a:lnTo>
                  <a:cubicBezTo>
                    <a:pt x="492442" y="109538"/>
                    <a:pt x="382905" y="952"/>
                    <a:pt x="247650" y="0"/>
                  </a:cubicBezTo>
                  <a:close/>
                  <a:moveTo>
                    <a:pt x="438150" y="252413"/>
                  </a:moveTo>
                  <a:cubicBezTo>
                    <a:pt x="437198" y="275273"/>
                    <a:pt x="432435" y="298133"/>
                    <a:pt x="424815" y="319088"/>
                  </a:cubicBezTo>
                  <a:cubicBezTo>
                    <a:pt x="417195" y="338138"/>
                    <a:pt x="406717" y="356235"/>
                    <a:pt x="392430" y="371475"/>
                  </a:cubicBezTo>
                  <a:cubicBezTo>
                    <a:pt x="370523" y="398145"/>
                    <a:pt x="351473" y="426720"/>
                    <a:pt x="337185" y="457200"/>
                  </a:cubicBezTo>
                  <a:lnTo>
                    <a:pt x="247650" y="457200"/>
                  </a:lnTo>
                  <a:lnTo>
                    <a:pt x="159068" y="457200"/>
                  </a:lnTo>
                  <a:cubicBezTo>
                    <a:pt x="143827" y="426720"/>
                    <a:pt x="124777" y="398145"/>
                    <a:pt x="103823" y="371475"/>
                  </a:cubicBezTo>
                  <a:cubicBezTo>
                    <a:pt x="90488" y="356235"/>
                    <a:pt x="79057" y="338138"/>
                    <a:pt x="71438" y="319088"/>
                  </a:cubicBezTo>
                  <a:cubicBezTo>
                    <a:pt x="62865" y="298133"/>
                    <a:pt x="59055" y="275273"/>
                    <a:pt x="58103" y="252413"/>
                  </a:cubicBezTo>
                  <a:lnTo>
                    <a:pt x="58103" y="244793"/>
                  </a:lnTo>
                  <a:cubicBezTo>
                    <a:pt x="60007" y="140970"/>
                    <a:pt x="144780" y="57150"/>
                    <a:pt x="248602" y="56197"/>
                  </a:cubicBezTo>
                  <a:lnTo>
                    <a:pt x="248602" y="56197"/>
                  </a:lnTo>
                  <a:lnTo>
                    <a:pt x="248602" y="56197"/>
                  </a:lnTo>
                  <a:cubicBezTo>
                    <a:pt x="248602" y="56197"/>
                    <a:pt x="248602" y="56197"/>
                    <a:pt x="248602" y="56197"/>
                  </a:cubicBezTo>
                  <a:cubicBezTo>
                    <a:pt x="248602" y="56197"/>
                    <a:pt x="248602" y="56197"/>
                    <a:pt x="248602" y="56197"/>
                  </a:cubicBezTo>
                  <a:lnTo>
                    <a:pt x="248602" y="56197"/>
                  </a:lnTo>
                  <a:lnTo>
                    <a:pt x="248602" y="56197"/>
                  </a:lnTo>
                  <a:cubicBezTo>
                    <a:pt x="352425" y="57150"/>
                    <a:pt x="437198" y="140018"/>
                    <a:pt x="439103" y="244793"/>
                  </a:cubicBezTo>
                  <a:lnTo>
                    <a:pt x="439103" y="252413"/>
                  </a:ln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descr="Eye" id="724" name="Google Shape;724;p93"/>
          <p:cNvGrpSpPr/>
          <p:nvPr/>
        </p:nvGrpSpPr>
        <p:grpSpPr>
          <a:xfrm>
            <a:off x="4867788" y="3791288"/>
            <a:ext cx="286074" cy="171770"/>
            <a:chOff x="6165331" y="3650400"/>
            <a:chExt cx="761442" cy="457200"/>
          </a:xfrm>
        </p:grpSpPr>
        <p:sp>
          <p:nvSpPr>
            <p:cNvPr id="725" name="Google Shape;725;p93"/>
            <p:cNvSpPr/>
            <p:nvPr/>
          </p:nvSpPr>
          <p:spPr>
            <a:xfrm>
              <a:off x="6165331" y="3650400"/>
              <a:ext cx="761442" cy="457200"/>
            </a:xfrm>
            <a:custGeom>
              <a:rect b="b" l="l" r="r" t="t"/>
              <a:pathLst>
                <a:path extrusionOk="0" h="457200" w="761442">
                  <a:moveTo>
                    <a:pt x="513066" y="365760"/>
                  </a:moveTo>
                  <a:cubicBezTo>
                    <a:pt x="587361" y="294323"/>
                    <a:pt x="591171" y="176213"/>
                    <a:pt x="520686" y="100013"/>
                  </a:cubicBezTo>
                  <a:cubicBezTo>
                    <a:pt x="595934" y="139065"/>
                    <a:pt x="657846" y="199073"/>
                    <a:pt x="694041" y="239077"/>
                  </a:cubicBezTo>
                  <a:cubicBezTo>
                    <a:pt x="655941" y="276225"/>
                    <a:pt x="591171" y="331470"/>
                    <a:pt x="513066" y="365760"/>
                  </a:cubicBezTo>
                  <a:close/>
                  <a:moveTo>
                    <a:pt x="138734" y="169545"/>
                  </a:moveTo>
                  <a:cubicBezTo>
                    <a:pt x="170166" y="142875"/>
                    <a:pt x="203504" y="120015"/>
                    <a:pt x="239699" y="100965"/>
                  </a:cubicBezTo>
                  <a:cubicBezTo>
                    <a:pt x="170166" y="177165"/>
                    <a:pt x="173976" y="294323"/>
                    <a:pt x="248271" y="365760"/>
                  </a:cubicBezTo>
                  <a:cubicBezTo>
                    <a:pt x="170166" y="331470"/>
                    <a:pt x="104444" y="276225"/>
                    <a:pt x="67296" y="239077"/>
                  </a:cubicBezTo>
                  <a:cubicBezTo>
                    <a:pt x="89204" y="214313"/>
                    <a:pt x="113016" y="191452"/>
                    <a:pt x="138734" y="169545"/>
                  </a:cubicBezTo>
                  <a:lnTo>
                    <a:pt x="138734" y="169545"/>
                  </a:lnTo>
                  <a:close/>
                  <a:moveTo>
                    <a:pt x="380669" y="381000"/>
                  </a:moveTo>
                  <a:cubicBezTo>
                    <a:pt x="296849" y="381000"/>
                    <a:pt x="228269" y="312420"/>
                    <a:pt x="228269" y="228600"/>
                  </a:cubicBezTo>
                  <a:cubicBezTo>
                    <a:pt x="228269" y="144780"/>
                    <a:pt x="296849" y="76200"/>
                    <a:pt x="380669" y="76200"/>
                  </a:cubicBezTo>
                  <a:cubicBezTo>
                    <a:pt x="464489" y="76200"/>
                    <a:pt x="533069" y="144780"/>
                    <a:pt x="533069" y="228600"/>
                  </a:cubicBezTo>
                  <a:cubicBezTo>
                    <a:pt x="533069" y="312420"/>
                    <a:pt x="464489" y="381000"/>
                    <a:pt x="380669" y="381000"/>
                  </a:cubicBezTo>
                  <a:close/>
                  <a:moveTo>
                    <a:pt x="751191" y="212408"/>
                  </a:moveTo>
                  <a:cubicBezTo>
                    <a:pt x="695946" y="147638"/>
                    <a:pt x="551166" y="0"/>
                    <a:pt x="380669" y="0"/>
                  </a:cubicBezTo>
                  <a:cubicBezTo>
                    <a:pt x="210171" y="0"/>
                    <a:pt x="65391" y="147638"/>
                    <a:pt x="10146" y="212408"/>
                  </a:cubicBezTo>
                  <a:cubicBezTo>
                    <a:pt x="-4141" y="229552"/>
                    <a:pt x="-3189" y="253365"/>
                    <a:pt x="12051" y="269558"/>
                  </a:cubicBezTo>
                  <a:cubicBezTo>
                    <a:pt x="68249" y="328613"/>
                    <a:pt x="212076" y="457200"/>
                    <a:pt x="380669" y="457200"/>
                  </a:cubicBezTo>
                  <a:cubicBezTo>
                    <a:pt x="549261" y="457200"/>
                    <a:pt x="693089" y="328613"/>
                    <a:pt x="750239" y="269558"/>
                  </a:cubicBezTo>
                  <a:cubicBezTo>
                    <a:pt x="764526" y="254318"/>
                    <a:pt x="765479" y="229552"/>
                    <a:pt x="751191" y="212408"/>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26" name="Google Shape;726;p93"/>
            <p:cNvSpPr/>
            <p:nvPr/>
          </p:nvSpPr>
          <p:spPr>
            <a:xfrm>
              <a:off x="6450750" y="3783750"/>
              <a:ext cx="190500" cy="190500"/>
            </a:xfrm>
            <a:custGeom>
              <a:rect b="b" l="l" r="r" t="t"/>
              <a:pathLst>
                <a:path extrusionOk="0" h="190500" w="190500">
                  <a:moveTo>
                    <a:pt x="190500" y="95250"/>
                  </a:moveTo>
                  <a:cubicBezTo>
                    <a:pt x="190500" y="147855"/>
                    <a:pt x="147855" y="190500"/>
                    <a:pt x="95250" y="190500"/>
                  </a:cubicBezTo>
                  <a:cubicBezTo>
                    <a:pt x="42645" y="190500"/>
                    <a:pt x="0" y="147855"/>
                    <a:pt x="0" y="95250"/>
                  </a:cubicBezTo>
                  <a:cubicBezTo>
                    <a:pt x="0" y="42645"/>
                    <a:pt x="42645" y="0"/>
                    <a:pt x="95250" y="0"/>
                  </a:cubicBezTo>
                  <a:cubicBezTo>
                    <a:pt x="147855" y="0"/>
                    <a:pt x="190500" y="42645"/>
                    <a:pt x="190500" y="95250"/>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sp>
        <p:nvSpPr>
          <p:cNvPr id="727" name="Google Shape;727;p93"/>
          <p:cNvSpPr txBox="1"/>
          <p:nvPr/>
        </p:nvSpPr>
        <p:spPr>
          <a:xfrm>
            <a:off x="1624834" y="715707"/>
            <a:ext cx="5895900" cy="1692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None/>
            </a:pPr>
            <a:r>
              <a:rPr lang="en-GB" sz="800">
                <a:solidFill>
                  <a:srgbClr val="06C167"/>
                </a:solidFill>
                <a:latin typeface="Poppins"/>
                <a:ea typeface="Poppins"/>
                <a:cs typeface="Poppins"/>
                <a:sym typeface="Poppins"/>
              </a:rPr>
              <a:t>Foodie’s</a:t>
            </a:r>
            <a:endParaRPr sz="700"/>
          </a:p>
        </p:txBody>
      </p:sp>
      <p:sp>
        <p:nvSpPr>
          <p:cNvPr id="728" name="Google Shape;728;p93"/>
          <p:cNvSpPr txBox="1"/>
          <p:nvPr/>
        </p:nvSpPr>
        <p:spPr>
          <a:xfrm>
            <a:off x="1624834" y="884984"/>
            <a:ext cx="5895900" cy="4617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b="1" lang="en-GB" sz="2700">
                <a:solidFill>
                  <a:srgbClr val="262626"/>
                </a:solidFill>
                <a:latin typeface="Poppins"/>
                <a:ea typeface="Poppins"/>
                <a:cs typeface="Poppins"/>
                <a:sym typeface="Poppins"/>
              </a:rPr>
              <a:t>Risk Management Process Cycle</a:t>
            </a:r>
            <a:endParaRPr sz="700"/>
          </a:p>
        </p:txBody>
      </p:sp>
      <p:sp>
        <p:nvSpPr>
          <p:cNvPr id="729" name="Google Shape;729;p93"/>
          <p:cNvSpPr txBox="1"/>
          <p:nvPr/>
        </p:nvSpPr>
        <p:spPr>
          <a:xfrm>
            <a:off x="6580773" y="1965475"/>
            <a:ext cx="1995000" cy="3231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Integrating Deming Cycle: Act on</a:t>
            </a:r>
            <a:r>
              <a:rPr lang="en-GB" sz="900">
                <a:solidFill>
                  <a:srgbClr val="06C167"/>
                </a:solidFill>
                <a:latin typeface="Poppins SemiBold"/>
                <a:ea typeface="Poppins SemiBold"/>
                <a:cs typeface="Poppins SemiBold"/>
                <a:sym typeface="Poppins SemiBold"/>
              </a:rPr>
              <a:t> Monitoring and Review</a:t>
            </a:r>
            <a:endParaRPr sz="700"/>
          </a:p>
        </p:txBody>
      </p:sp>
      <p:sp>
        <p:nvSpPr>
          <p:cNvPr id="730" name="Google Shape;730;p93"/>
          <p:cNvSpPr txBox="1"/>
          <p:nvPr/>
        </p:nvSpPr>
        <p:spPr>
          <a:xfrm>
            <a:off x="1034298" y="2003177"/>
            <a:ext cx="1530600" cy="1848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r>
              <a:rPr lang="en-GB" sz="900">
                <a:solidFill>
                  <a:srgbClr val="06C167"/>
                </a:solidFill>
                <a:latin typeface="Poppins SemiBold"/>
                <a:ea typeface="Poppins SemiBold"/>
                <a:cs typeface="Poppins SemiBold"/>
                <a:sym typeface="Poppins SemiBold"/>
              </a:rPr>
              <a:t>Context Establishment</a:t>
            </a:r>
            <a:endParaRPr sz="700"/>
          </a:p>
        </p:txBody>
      </p:sp>
      <p:sp>
        <p:nvSpPr>
          <p:cNvPr id="731" name="Google Shape;731;p93"/>
          <p:cNvSpPr txBox="1"/>
          <p:nvPr/>
        </p:nvSpPr>
        <p:spPr>
          <a:xfrm>
            <a:off x="1034298" y="2915523"/>
            <a:ext cx="1530600" cy="1848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r>
              <a:rPr lang="en-GB" sz="900">
                <a:solidFill>
                  <a:srgbClr val="06C167"/>
                </a:solidFill>
                <a:latin typeface="Poppins SemiBold"/>
                <a:ea typeface="Poppins SemiBold"/>
                <a:cs typeface="Poppins SemiBold"/>
                <a:sym typeface="Poppins SemiBold"/>
              </a:rPr>
              <a:t>Risk Assessment</a:t>
            </a:r>
            <a:endParaRPr sz="700"/>
          </a:p>
        </p:txBody>
      </p:sp>
      <p:sp>
        <p:nvSpPr>
          <p:cNvPr id="732" name="Google Shape;732;p93"/>
          <p:cNvSpPr txBox="1"/>
          <p:nvPr/>
        </p:nvSpPr>
        <p:spPr>
          <a:xfrm>
            <a:off x="1034273" y="3896921"/>
            <a:ext cx="1530600" cy="1848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r>
              <a:rPr lang="en-GB" sz="900">
                <a:solidFill>
                  <a:srgbClr val="06C167"/>
                </a:solidFill>
                <a:latin typeface="Poppins SemiBold"/>
                <a:ea typeface="Poppins SemiBold"/>
                <a:cs typeface="Poppins SemiBold"/>
                <a:sym typeface="Poppins SemiBold"/>
              </a:rPr>
              <a:t>Risk Treatment</a:t>
            </a:r>
            <a:endParaRPr sz="700"/>
          </a:p>
        </p:txBody>
      </p:sp>
      <p:sp>
        <p:nvSpPr>
          <p:cNvPr id="733" name="Google Shape;733;p93"/>
          <p:cNvSpPr txBox="1"/>
          <p:nvPr/>
        </p:nvSpPr>
        <p:spPr>
          <a:xfrm>
            <a:off x="6580781" y="2874636"/>
            <a:ext cx="1530600" cy="3231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Integrating Deming Cycle: Check</a:t>
            </a:r>
            <a:endParaRPr sz="700"/>
          </a:p>
        </p:txBody>
      </p:sp>
      <p:sp>
        <p:nvSpPr>
          <p:cNvPr id="734" name="Google Shape;734;p93"/>
          <p:cNvSpPr txBox="1"/>
          <p:nvPr/>
        </p:nvSpPr>
        <p:spPr>
          <a:xfrm>
            <a:off x="6580781" y="3827771"/>
            <a:ext cx="1530600" cy="4617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Plans for n</a:t>
            </a:r>
            <a:r>
              <a:rPr lang="en-GB" sz="900">
                <a:solidFill>
                  <a:srgbClr val="06C167"/>
                </a:solidFill>
                <a:latin typeface="Poppins SemiBold"/>
                <a:ea typeface="Poppins SemiBold"/>
                <a:cs typeface="Poppins SemiBold"/>
                <a:sym typeface="Poppins SemiBold"/>
              </a:rPr>
              <a:t>ew Information Assets Management Procedure</a:t>
            </a:r>
            <a:endParaRPr sz="700"/>
          </a:p>
        </p:txBody>
      </p:sp>
      <p:sp>
        <p:nvSpPr>
          <p:cNvPr id="735" name="Google Shape;735;p93"/>
          <p:cNvSpPr/>
          <p:nvPr/>
        </p:nvSpPr>
        <p:spPr>
          <a:xfrm flipH="1">
            <a:off x="4433143" y="2768673"/>
            <a:ext cx="386643" cy="318937"/>
          </a:xfrm>
          <a:custGeom>
            <a:rect b="b" l="l" r="r" t="t"/>
            <a:pathLst>
              <a:path extrusionOk="0" h="3644992" w="4418781">
                <a:moveTo>
                  <a:pt x="2904475" y="3140217"/>
                </a:moveTo>
                <a:lnTo>
                  <a:pt x="2468771" y="3140217"/>
                </a:lnTo>
                <a:lnTo>
                  <a:pt x="2096834" y="3480276"/>
                </a:lnTo>
                <a:lnTo>
                  <a:pt x="1730205" y="3140217"/>
                </a:lnTo>
                <a:lnTo>
                  <a:pt x="784422" y="3140217"/>
                </a:lnTo>
                <a:lnTo>
                  <a:pt x="784422" y="3389947"/>
                </a:lnTo>
                <a:cubicBezTo>
                  <a:pt x="784422" y="3528092"/>
                  <a:pt x="896002" y="3639681"/>
                  <a:pt x="1034152" y="3639681"/>
                </a:cubicBezTo>
                <a:lnTo>
                  <a:pt x="2654741" y="3639681"/>
                </a:lnTo>
                <a:cubicBezTo>
                  <a:pt x="2792887" y="3639681"/>
                  <a:pt x="2904467" y="3528092"/>
                  <a:pt x="2904467" y="3389947"/>
                </a:cubicBezTo>
                <a:close/>
                <a:moveTo>
                  <a:pt x="981025" y="2571687"/>
                </a:moveTo>
                <a:cubicBezTo>
                  <a:pt x="880059" y="2571691"/>
                  <a:pt x="795046" y="2656701"/>
                  <a:pt x="795046" y="2757653"/>
                </a:cubicBezTo>
                <a:cubicBezTo>
                  <a:pt x="795046" y="2858610"/>
                  <a:pt x="880059" y="2943624"/>
                  <a:pt x="981016" y="2943624"/>
                </a:cubicBezTo>
                <a:lnTo>
                  <a:pt x="1841785" y="2943632"/>
                </a:lnTo>
                <a:lnTo>
                  <a:pt x="2107457" y="3193358"/>
                </a:lnTo>
                <a:lnTo>
                  <a:pt x="2378442" y="2943632"/>
                </a:lnTo>
                <a:lnTo>
                  <a:pt x="2723812" y="2943624"/>
                </a:lnTo>
                <a:cubicBezTo>
                  <a:pt x="2824769" y="2943624"/>
                  <a:pt x="2909783" y="2858610"/>
                  <a:pt x="2909783" y="2757653"/>
                </a:cubicBezTo>
                <a:cubicBezTo>
                  <a:pt x="2909783" y="2656701"/>
                  <a:pt x="2824769" y="2571691"/>
                  <a:pt x="2723812" y="2571691"/>
                </a:cubicBezTo>
                <a:close/>
                <a:moveTo>
                  <a:pt x="1841785" y="1551505"/>
                </a:moveTo>
                <a:cubicBezTo>
                  <a:pt x="1257320" y="1551514"/>
                  <a:pt x="784422" y="1774673"/>
                  <a:pt x="784422" y="2359151"/>
                </a:cubicBezTo>
                <a:lnTo>
                  <a:pt x="2899155" y="2359151"/>
                </a:lnTo>
                <a:cubicBezTo>
                  <a:pt x="2899155" y="1779993"/>
                  <a:pt x="2426253" y="1551514"/>
                  <a:pt x="1841785" y="1551505"/>
                </a:cubicBezTo>
                <a:close/>
                <a:moveTo>
                  <a:pt x="571381" y="499259"/>
                </a:moveTo>
                <a:lnTo>
                  <a:pt x="455028" y="499259"/>
                </a:lnTo>
                <a:lnTo>
                  <a:pt x="455028" y="1338679"/>
                </a:lnTo>
                <a:cubicBezTo>
                  <a:pt x="455028" y="1363611"/>
                  <a:pt x="436330" y="1382312"/>
                  <a:pt x="411402" y="1382312"/>
                </a:cubicBezTo>
                <a:cubicBezTo>
                  <a:pt x="386460" y="1382312"/>
                  <a:pt x="367762" y="1363611"/>
                  <a:pt x="367768" y="1338679"/>
                </a:cubicBezTo>
                <a:lnTo>
                  <a:pt x="367768" y="499259"/>
                </a:lnTo>
                <a:lnTo>
                  <a:pt x="251409" y="499259"/>
                </a:lnTo>
                <a:lnTo>
                  <a:pt x="247254" y="1338686"/>
                </a:lnTo>
                <a:cubicBezTo>
                  <a:pt x="247254" y="1363614"/>
                  <a:pt x="228553" y="1382312"/>
                  <a:pt x="203618" y="1382312"/>
                </a:cubicBezTo>
                <a:cubicBezTo>
                  <a:pt x="178683" y="1382312"/>
                  <a:pt x="159985" y="1363611"/>
                  <a:pt x="159985" y="1338679"/>
                </a:cubicBezTo>
                <a:lnTo>
                  <a:pt x="162067" y="501341"/>
                </a:lnTo>
                <a:lnTo>
                  <a:pt x="87262" y="501341"/>
                </a:lnTo>
                <a:cubicBezTo>
                  <a:pt x="87262" y="501341"/>
                  <a:pt x="20452" y="816317"/>
                  <a:pt x="3749" y="1128904"/>
                </a:cubicBezTo>
                <a:lnTo>
                  <a:pt x="0" y="1261773"/>
                </a:lnTo>
                <a:lnTo>
                  <a:pt x="0" y="1261816"/>
                </a:lnTo>
                <a:lnTo>
                  <a:pt x="3149" y="1337882"/>
                </a:lnTo>
                <a:cubicBezTo>
                  <a:pt x="17693" y="1507532"/>
                  <a:pt x="81553" y="1622293"/>
                  <a:pt x="172453" y="1687744"/>
                </a:cubicBezTo>
                <a:cubicBezTo>
                  <a:pt x="172453" y="1687744"/>
                  <a:pt x="274262" y="1752151"/>
                  <a:pt x="284651" y="1837341"/>
                </a:cubicBezTo>
                <a:lnTo>
                  <a:pt x="236866" y="3468381"/>
                </a:lnTo>
                <a:cubicBezTo>
                  <a:pt x="236866" y="3563966"/>
                  <a:pt x="315822" y="3642919"/>
                  <a:pt x="413474" y="3644992"/>
                </a:cubicBezTo>
                <a:cubicBezTo>
                  <a:pt x="509053" y="3644992"/>
                  <a:pt x="588004" y="3566042"/>
                  <a:pt x="590086" y="3468381"/>
                </a:cubicBezTo>
                <a:lnTo>
                  <a:pt x="542294" y="1837348"/>
                </a:lnTo>
                <a:cubicBezTo>
                  <a:pt x="552683" y="1752151"/>
                  <a:pt x="654492" y="1687744"/>
                  <a:pt x="654492" y="1687744"/>
                </a:cubicBezTo>
                <a:cubicBezTo>
                  <a:pt x="758384" y="1612942"/>
                  <a:pt x="826952" y="1473737"/>
                  <a:pt x="826952" y="1261799"/>
                </a:cubicBezTo>
                <a:cubicBezTo>
                  <a:pt x="822791" y="941827"/>
                  <a:pt x="735528" y="501341"/>
                  <a:pt x="735528" y="501341"/>
                </a:cubicBezTo>
                <a:lnTo>
                  <a:pt x="660729" y="501341"/>
                </a:lnTo>
                <a:lnTo>
                  <a:pt x="658647" y="1338679"/>
                </a:lnTo>
                <a:cubicBezTo>
                  <a:pt x="658647" y="1363611"/>
                  <a:pt x="639949" y="1382312"/>
                  <a:pt x="615014" y="1382312"/>
                </a:cubicBezTo>
                <a:cubicBezTo>
                  <a:pt x="590086" y="1382312"/>
                  <a:pt x="571387" y="1363611"/>
                  <a:pt x="571381" y="1338676"/>
                </a:cubicBezTo>
                <a:close/>
                <a:moveTo>
                  <a:pt x="4312515" y="0"/>
                </a:moveTo>
                <a:cubicBezTo>
                  <a:pt x="4285949" y="0"/>
                  <a:pt x="4259379" y="10623"/>
                  <a:pt x="4238125" y="31882"/>
                </a:cubicBezTo>
                <a:lnTo>
                  <a:pt x="3706783" y="579166"/>
                </a:lnTo>
                <a:lnTo>
                  <a:pt x="3685538" y="775759"/>
                </a:lnTo>
                <a:lnTo>
                  <a:pt x="2219037" y="775764"/>
                </a:lnTo>
                <a:lnTo>
                  <a:pt x="2219037" y="935159"/>
                </a:lnTo>
                <a:lnTo>
                  <a:pt x="2256230" y="1386798"/>
                </a:lnTo>
                <a:cubicBezTo>
                  <a:pt x="2803514" y="1498378"/>
                  <a:pt x="3116999" y="1849064"/>
                  <a:pt x="3116999" y="2369774"/>
                </a:cubicBezTo>
                <a:lnTo>
                  <a:pt x="3116999" y="3395258"/>
                </a:lnTo>
                <a:cubicBezTo>
                  <a:pt x="3116999" y="3485588"/>
                  <a:pt x="3090429" y="3570601"/>
                  <a:pt x="3042617" y="3644992"/>
                </a:cubicBezTo>
                <a:lnTo>
                  <a:pt x="3924640" y="3644992"/>
                </a:lnTo>
                <a:lnTo>
                  <a:pt x="4137164" y="935159"/>
                </a:lnTo>
                <a:lnTo>
                  <a:pt x="4137168" y="775759"/>
                </a:lnTo>
                <a:lnTo>
                  <a:pt x="3914008" y="775764"/>
                </a:lnTo>
                <a:lnTo>
                  <a:pt x="3924640" y="669491"/>
                </a:lnTo>
                <a:lnTo>
                  <a:pt x="4386906" y="180659"/>
                </a:lnTo>
                <a:cubicBezTo>
                  <a:pt x="4429407" y="138150"/>
                  <a:pt x="4429407" y="74391"/>
                  <a:pt x="4386906" y="31882"/>
                </a:cubicBezTo>
                <a:cubicBezTo>
                  <a:pt x="4365656" y="10632"/>
                  <a:pt x="4339081" y="0"/>
                  <a:pt x="4312515" y="0"/>
                </a:cubicBezTo>
                <a:close/>
              </a:path>
            </a:pathLst>
          </a:custGeom>
          <a:solidFill>
            <a:srgbClr val="06C167"/>
          </a:solidFill>
          <a:ln>
            <a:noFill/>
          </a:ln>
          <a:effectLst>
            <a:outerShdw blurRad="50800" rotWithShape="0" algn="t" dir="5400000" dist="38100">
              <a:srgbClr val="06C167">
                <a:alpha val="40000"/>
              </a:srgbClr>
            </a:outerShdw>
          </a:effectLst>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67"/>
          <p:cNvSpPr txBox="1"/>
          <p:nvPr/>
        </p:nvSpPr>
        <p:spPr>
          <a:xfrm>
            <a:off x="2580968" y="889373"/>
            <a:ext cx="3982066" cy="461665"/>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b="1" lang="en-GB" sz="2700">
                <a:solidFill>
                  <a:srgbClr val="262626"/>
                </a:solidFill>
                <a:latin typeface="Poppins"/>
                <a:ea typeface="Poppins"/>
                <a:cs typeface="Poppins"/>
                <a:sym typeface="Poppins"/>
              </a:rPr>
              <a:t>Foodie</a:t>
            </a:r>
            <a:r>
              <a:rPr b="1" i="0" lang="en-GB" sz="2700" u="none" cap="none" strike="noStrike">
                <a:solidFill>
                  <a:srgbClr val="262626"/>
                </a:solidFill>
                <a:latin typeface="Poppins"/>
                <a:ea typeface="Poppins"/>
                <a:cs typeface="Poppins"/>
                <a:sym typeface="Poppins"/>
              </a:rPr>
              <a:t> Team</a:t>
            </a:r>
            <a:endParaRPr b="1" i="0" sz="2700" u="none" cap="none" strike="noStrike">
              <a:solidFill>
                <a:srgbClr val="0892FD"/>
              </a:solidFill>
              <a:latin typeface="Poppins"/>
              <a:ea typeface="Poppins"/>
              <a:cs typeface="Poppins"/>
              <a:sym typeface="Poppins"/>
            </a:endParaRPr>
          </a:p>
        </p:txBody>
      </p:sp>
      <p:sp>
        <p:nvSpPr>
          <p:cNvPr id="234" name="Google Shape;234;p67"/>
          <p:cNvSpPr txBox="1"/>
          <p:nvPr/>
        </p:nvSpPr>
        <p:spPr>
          <a:xfrm>
            <a:off x="2923407" y="720096"/>
            <a:ext cx="3297187" cy="169277"/>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None/>
            </a:pPr>
            <a:r>
              <a:rPr b="0" i="0" lang="en-GB" sz="800" u="none" cap="none" strike="noStrike">
                <a:solidFill>
                  <a:srgbClr val="06C167"/>
                </a:solidFill>
                <a:latin typeface="Poppins"/>
                <a:ea typeface="Poppins"/>
                <a:cs typeface="Poppins"/>
                <a:sym typeface="Poppins"/>
              </a:rPr>
              <a:t>Team</a:t>
            </a:r>
            <a:endParaRPr sz="700"/>
          </a:p>
        </p:txBody>
      </p:sp>
      <p:sp>
        <p:nvSpPr>
          <p:cNvPr id="235" name="Google Shape;235;p67"/>
          <p:cNvSpPr/>
          <p:nvPr/>
        </p:nvSpPr>
        <p:spPr>
          <a:xfrm>
            <a:off x="903863" y="2240905"/>
            <a:ext cx="2213379" cy="1299130"/>
          </a:xfrm>
          <a:prstGeom prst="roundRect">
            <a:avLst>
              <a:gd fmla="val 1666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sp>
        <p:nvSpPr>
          <p:cNvPr id="236" name="Google Shape;236;p67"/>
          <p:cNvSpPr txBox="1"/>
          <p:nvPr/>
        </p:nvSpPr>
        <p:spPr>
          <a:xfrm>
            <a:off x="1249918" y="3067924"/>
            <a:ext cx="1521300" cy="169200"/>
          </a:xfrm>
          <a:prstGeom prst="rect">
            <a:avLst/>
          </a:prstGeom>
          <a:noFill/>
          <a:ln>
            <a:noFill/>
          </a:ln>
        </p:spPr>
        <p:txBody>
          <a:bodyPr anchorCtr="0" anchor="t" bIns="22850" lIns="45725" spcFirstLastPara="1" rIns="45725" wrap="square" tIns="22850">
            <a:spAutoFit/>
          </a:bodyPr>
          <a:lstStyle/>
          <a:p>
            <a:pPr indent="0" lvl="0" marL="0" marR="0" rtl="0" algn="ctr">
              <a:lnSpc>
                <a:spcPct val="150000"/>
              </a:lnSpc>
              <a:spcBef>
                <a:spcPts val="0"/>
              </a:spcBef>
              <a:spcAft>
                <a:spcPts val="0"/>
              </a:spcAft>
              <a:buNone/>
            </a:pPr>
            <a:r>
              <a:rPr lang="en-GB" sz="800">
                <a:solidFill>
                  <a:srgbClr val="BFBFBF"/>
                </a:solidFill>
                <a:latin typeface="Poppins"/>
                <a:ea typeface="Poppins"/>
                <a:cs typeface="Poppins"/>
                <a:sym typeface="Poppins"/>
              </a:rPr>
              <a:t>CEO</a:t>
            </a:r>
            <a:endParaRPr sz="700"/>
          </a:p>
        </p:txBody>
      </p:sp>
      <p:sp>
        <p:nvSpPr>
          <p:cNvPr id="237" name="Google Shape;237;p67"/>
          <p:cNvSpPr txBox="1"/>
          <p:nvPr/>
        </p:nvSpPr>
        <p:spPr>
          <a:xfrm>
            <a:off x="1249918" y="2880117"/>
            <a:ext cx="1521300" cy="1848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lang="en-GB" sz="900">
                <a:solidFill>
                  <a:srgbClr val="06C167"/>
                </a:solidFill>
                <a:latin typeface="Poppins SemiBold"/>
                <a:ea typeface="Poppins SemiBold"/>
                <a:cs typeface="Poppins SemiBold"/>
                <a:sym typeface="Poppins SemiBold"/>
              </a:rPr>
              <a:t>Hasanul Banna</a:t>
            </a:r>
            <a:endParaRPr sz="700"/>
          </a:p>
        </p:txBody>
      </p:sp>
      <p:sp>
        <p:nvSpPr>
          <p:cNvPr id="238" name="Google Shape;238;p67"/>
          <p:cNvSpPr/>
          <p:nvPr/>
        </p:nvSpPr>
        <p:spPr>
          <a:xfrm>
            <a:off x="1630060" y="1860413"/>
            <a:ext cx="760985" cy="760985"/>
          </a:xfrm>
          <a:prstGeom prst="ellipse">
            <a:avLst/>
          </a:prstGeom>
          <a:solidFill>
            <a:srgbClr val="06C167"/>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sp>
        <p:nvSpPr>
          <p:cNvPr id="239" name="Google Shape;239;p67"/>
          <p:cNvSpPr/>
          <p:nvPr/>
        </p:nvSpPr>
        <p:spPr>
          <a:xfrm>
            <a:off x="3465310" y="2240905"/>
            <a:ext cx="2213379" cy="1299130"/>
          </a:xfrm>
          <a:prstGeom prst="roundRect">
            <a:avLst>
              <a:gd fmla="val 1666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sp>
        <p:nvSpPr>
          <p:cNvPr id="240" name="Google Shape;240;p67"/>
          <p:cNvSpPr txBox="1"/>
          <p:nvPr/>
        </p:nvSpPr>
        <p:spPr>
          <a:xfrm>
            <a:off x="3811366" y="3067924"/>
            <a:ext cx="1521300" cy="169200"/>
          </a:xfrm>
          <a:prstGeom prst="rect">
            <a:avLst/>
          </a:prstGeom>
          <a:noFill/>
          <a:ln>
            <a:noFill/>
          </a:ln>
        </p:spPr>
        <p:txBody>
          <a:bodyPr anchorCtr="0" anchor="t" bIns="22850" lIns="45725" spcFirstLastPara="1" rIns="45725" wrap="square" tIns="22850">
            <a:spAutoFit/>
          </a:bodyPr>
          <a:lstStyle/>
          <a:p>
            <a:pPr indent="0" lvl="0" marL="0" marR="0" rtl="0" algn="ctr">
              <a:lnSpc>
                <a:spcPct val="150000"/>
              </a:lnSpc>
              <a:spcBef>
                <a:spcPts val="0"/>
              </a:spcBef>
              <a:spcAft>
                <a:spcPts val="0"/>
              </a:spcAft>
              <a:buNone/>
            </a:pPr>
            <a:r>
              <a:rPr lang="en-GB" sz="800">
                <a:solidFill>
                  <a:srgbClr val="BFBFBF"/>
                </a:solidFill>
                <a:latin typeface="Poppins"/>
                <a:ea typeface="Poppins"/>
                <a:cs typeface="Poppins"/>
                <a:sym typeface="Poppins"/>
              </a:rPr>
              <a:t>coo</a:t>
            </a:r>
            <a:endParaRPr sz="700"/>
          </a:p>
        </p:txBody>
      </p:sp>
      <p:sp>
        <p:nvSpPr>
          <p:cNvPr id="241" name="Google Shape;241;p67"/>
          <p:cNvSpPr txBox="1"/>
          <p:nvPr/>
        </p:nvSpPr>
        <p:spPr>
          <a:xfrm>
            <a:off x="3811366" y="2880117"/>
            <a:ext cx="1521300" cy="1848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lang="en-GB" sz="900">
                <a:solidFill>
                  <a:srgbClr val="06C167"/>
                </a:solidFill>
                <a:latin typeface="Poppins SemiBold"/>
                <a:ea typeface="Poppins SemiBold"/>
                <a:cs typeface="Poppins SemiBold"/>
                <a:sym typeface="Poppins SemiBold"/>
              </a:rPr>
              <a:t>Jacqueline Dela Rosa</a:t>
            </a:r>
            <a:endParaRPr sz="700"/>
          </a:p>
        </p:txBody>
      </p:sp>
      <p:sp>
        <p:nvSpPr>
          <p:cNvPr id="242" name="Google Shape;242;p67"/>
          <p:cNvSpPr/>
          <p:nvPr/>
        </p:nvSpPr>
        <p:spPr>
          <a:xfrm>
            <a:off x="4191508" y="1860413"/>
            <a:ext cx="760985" cy="760985"/>
          </a:xfrm>
          <a:prstGeom prst="ellipse">
            <a:avLst/>
          </a:prstGeom>
          <a:solidFill>
            <a:srgbClr val="06C167"/>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sp>
        <p:nvSpPr>
          <p:cNvPr id="243" name="Google Shape;243;p67"/>
          <p:cNvSpPr/>
          <p:nvPr/>
        </p:nvSpPr>
        <p:spPr>
          <a:xfrm>
            <a:off x="6026758" y="2240905"/>
            <a:ext cx="2213379" cy="1299130"/>
          </a:xfrm>
          <a:prstGeom prst="roundRect">
            <a:avLst>
              <a:gd fmla="val 1666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sp>
        <p:nvSpPr>
          <p:cNvPr id="244" name="Google Shape;244;p67"/>
          <p:cNvSpPr txBox="1"/>
          <p:nvPr/>
        </p:nvSpPr>
        <p:spPr>
          <a:xfrm>
            <a:off x="6372813" y="3067924"/>
            <a:ext cx="1521300" cy="169200"/>
          </a:xfrm>
          <a:prstGeom prst="rect">
            <a:avLst/>
          </a:prstGeom>
          <a:noFill/>
          <a:ln>
            <a:noFill/>
          </a:ln>
        </p:spPr>
        <p:txBody>
          <a:bodyPr anchorCtr="0" anchor="t" bIns="22850" lIns="45725" spcFirstLastPara="1" rIns="45725" wrap="square" tIns="22850">
            <a:spAutoFit/>
          </a:bodyPr>
          <a:lstStyle/>
          <a:p>
            <a:pPr indent="0" lvl="0" marL="0" marR="0" rtl="0" algn="ctr">
              <a:lnSpc>
                <a:spcPct val="150000"/>
              </a:lnSpc>
              <a:spcBef>
                <a:spcPts val="0"/>
              </a:spcBef>
              <a:spcAft>
                <a:spcPts val="0"/>
              </a:spcAft>
              <a:buNone/>
            </a:pPr>
            <a:r>
              <a:rPr lang="en-GB" sz="800">
                <a:solidFill>
                  <a:srgbClr val="BFBFBF"/>
                </a:solidFill>
                <a:latin typeface="Poppins"/>
                <a:ea typeface="Poppins"/>
                <a:cs typeface="Poppins"/>
                <a:sym typeface="Poppins"/>
              </a:rPr>
              <a:t>cio</a:t>
            </a:r>
            <a:endParaRPr sz="700"/>
          </a:p>
        </p:txBody>
      </p:sp>
      <p:sp>
        <p:nvSpPr>
          <p:cNvPr id="245" name="Google Shape;245;p67"/>
          <p:cNvSpPr txBox="1"/>
          <p:nvPr/>
        </p:nvSpPr>
        <p:spPr>
          <a:xfrm>
            <a:off x="6372813" y="2880117"/>
            <a:ext cx="1521270" cy="184666"/>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lang="en-GB" sz="900">
                <a:solidFill>
                  <a:srgbClr val="06C167"/>
                </a:solidFill>
                <a:latin typeface="Poppins SemiBold"/>
                <a:ea typeface="Poppins SemiBold"/>
                <a:cs typeface="Poppins SemiBold"/>
                <a:sym typeface="Poppins SemiBold"/>
              </a:rPr>
              <a:t>Guangye Li</a:t>
            </a:r>
            <a:endParaRPr sz="700"/>
          </a:p>
        </p:txBody>
      </p:sp>
      <p:sp>
        <p:nvSpPr>
          <p:cNvPr id="246" name="Google Shape;246;p67"/>
          <p:cNvSpPr/>
          <p:nvPr/>
        </p:nvSpPr>
        <p:spPr>
          <a:xfrm>
            <a:off x="6752955" y="1860413"/>
            <a:ext cx="760985" cy="760985"/>
          </a:xfrm>
          <a:prstGeom prst="ellipse">
            <a:avLst/>
          </a:prstGeom>
          <a:solidFill>
            <a:srgbClr val="06C167"/>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sp>
        <p:nvSpPr>
          <p:cNvPr id="247" name="Google Shape;247;p67"/>
          <p:cNvSpPr txBox="1"/>
          <p:nvPr/>
        </p:nvSpPr>
        <p:spPr>
          <a:xfrm>
            <a:off x="1629319" y="4025346"/>
            <a:ext cx="5885400" cy="153900"/>
          </a:xfrm>
          <a:prstGeom prst="rect">
            <a:avLst/>
          </a:prstGeom>
          <a:noFill/>
          <a:ln>
            <a:noFill/>
          </a:ln>
        </p:spPr>
        <p:txBody>
          <a:bodyPr anchorCtr="0" anchor="t" bIns="22850" lIns="45725" spcFirstLastPara="1" rIns="45725" wrap="square" tIns="22850">
            <a:spAutoFit/>
          </a:bodyPr>
          <a:lstStyle/>
          <a:p>
            <a:pPr indent="0" lvl="0" marL="0" marR="0" rtl="0" algn="ctr">
              <a:lnSpc>
                <a:spcPct val="150000"/>
              </a:lnSpc>
              <a:spcBef>
                <a:spcPts val="0"/>
              </a:spcBef>
              <a:spcAft>
                <a:spcPts val="0"/>
              </a:spcAft>
              <a:buNone/>
            </a:pPr>
            <a:r>
              <a:t/>
            </a:r>
            <a:endParaRPr sz="700"/>
          </a:p>
        </p:txBody>
      </p:sp>
      <p:pic>
        <p:nvPicPr>
          <p:cNvPr id="248" name="Google Shape;248;p67"/>
          <p:cNvPicPr preferRelativeResize="0"/>
          <p:nvPr>
            <p:ph idx="2" type="pic"/>
          </p:nvPr>
        </p:nvPicPr>
        <p:blipFill rotWithShape="1">
          <a:blip r:embed="rId3">
            <a:alphaModFix/>
          </a:blip>
          <a:srcRect b="9190" l="0" r="0" t="9190"/>
          <a:stretch/>
        </p:blipFill>
        <p:spPr>
          <a:xfrm>
            <a:off x="1629179" y="1859608"/>
            <a:ext cx="762600" cy="762600"/>
          </a:xfrm>
          <a:prstGeom prst="roundRect">
            <a:avLst>
              <a:gd fmla="val 50000" name="adj"/>
            </a:avLst>
          </a:prstGeom>
          <a:noFill/>
          <a:ln>
            <a:noFill/>
          </a:ln>
        </p:spPr>
      </p:pic>
      <p:pic>
        <p:nvPicPr>
          <p:cNvPr id="249" name="Google Shape;249;p67"/>
          <p:cNvPicPr preferRelativeResize="0"/>
          <p:nvPr>
            <p:ph idx="3" type="pic"/>
          </p:nvPr>
        </p:nvPicPr>
        <p:blipFill rotWithShape="1">
          <a:blip r:embed="rId4">
            <a:alphaModFix/>
          </a:blip>
          <a:srcRect b="0" l="268" r="278" t="0"/>
          <a:stretch/>
        </p:blipFill>
        <p:spPr>
          <a:xfrm>
            <a:off x="4189856" y="1859671"/>
            <a:ext cx="762600" cy="762600"/>
          </a:xfrm>
          <a:prstGeom prst="roundRect">
            <a:avLst>
              <a:gd fmla="val 50000" name="adj"/>
            </a:avLst>
          </a:prstGeom>
          <a:noFill/>
          <a:ln>
            <a:noFill/>
          </a:ln>
        </p:spPr>
      </p:pic>
      <p:pic>
        <p:nvPicPr>
          <p:cNvPr id="250" name="Google Shape;250;p67"/>
          <p:cNvPicPr preferRelativeResize="0"/>
          <p:nvPr>
            <p:ph idx="4" type="pic"/>
          </p:nvPr>
        </p:nvPicPr>
        <p:blipFill rotWithShape="1">
          <a:blip r:embed="rId5">
            <a:alphaModFix/>
          </a:blip>
          <a:srcRect b="0" l="308" r="317" t="0"/>
          <a:stretch/>
        </p:blipFill>
        <p:spPr>
          <a:xfrm>
            <a:off x="6752213" y="1859671"/>
            <a:ext cx="762600" cy="762600"/>
          </a:xfrm>
          <a:prstGeom prst="roundRect">
            <a:avLst>
              <a:gd fmla="val 50000" name="adj"/>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grpSp>
        <p:nvGrpSpPr>
          <p:cNvPr id="740" name="Google Shape;740;p94"/>
          <p:cNvGrpSpPr/>
          <p:nvPr/>
        </p:nvGrpSpPr>
        <p:grpSpPr>
          <a:xfrm>
            <a:off x="1080718" y="1106834"/>
            <a:ext cx="3447152" cy="3462882"/>
            <a:chOff x="2249734" y="1831120"/>
            <a:chExt cx="6894303" cy="6925763"/>
          </a:xfrm>
        </p:grpSpPr>
        <p:sp>
          <p:nvSpPr>
            <p:cNvPr id="741" name="Google Shape;741;p94"/>
            <p:cNvSpPr txBox="1"/>
            <p:nvPr/>
          </p:nvSpPr>
          <p:spPr>
            <a:xfrm>
              <a:off x="2249736" y="2169674"/>
              <a:ext cx="6894300" cy="17547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b="1" lang="en-GB" sz="2700">
                  <a:solidFill>
                    <a:srgbClr val="262626"/>
                  </a:solidFill>
                  <a:latin typeface="Poppins"/>
                  <a:ea typeface="Poppins"/>
                  <a:cs typeface="Poppins"/>
                  <a:sym typeface="Poppins"/>
                </a:rPr>
                <a:t>Context Establishment</a:t>
              </a:r>
              <a:endParaRPr sz="700"/>
            </a:p>
          </p:txBody>
        </p:sp>
        <p:sp>
          <p:nvSpPr>
            <p:cNvPr id="742" name="Google Shape;742;p94"/>
            <p:cNvSpPr txBox="1"/>
            <p:nvPr/>
          </p:nvSpPr>
          <p:spPr>
            <a:xfrm>
              <a:off x="2249737" y="1831120"/>
              <a:ext cx="6894300" cy="3387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lang="en-GB" sz="800">
                  <a:solidFill>
                    <a:srgbClr val="06C167"/>
                  </a:solidFill>
                  <a:latin typeface="Poppins"/>
                  <a:ea typeface="Poppins"/>
                  <a:cs typeface="Poppins"/>
                  <a:sym typeface="Poppins"/>
                </a:rPr>
                <a:t>Foodie</a:t>
              </a:r>
              <a:r>
                <a:rPr lang="en-GB" sz="800">
                  <a:solidFill>
                    <a:srgbClr val="06C167"/>
                  </a:solidFill>
                  <a:latin typeface="Poppins"/>
                  <a:ea typeface="Poppins"/>
                  <a:cs typeface="Poppins"/>
                  <a:sym typeface="Poppins"/>
                </a:rPr>
                <a:t> </a:t>
              </a:r>
              <a:endParaRPr sz="700"/>
            </a:p>
          </p:txBody>
        </p:sp>
        <p:sp>
          <p:nvSpPr>
            <p:cNvPr id="743" name="Google Shape;743;p94"/>
            <p:cNvSpPr txBox="1"/>
            <p:nvPr/>
          </p:nvSpPr>
          <p:spPr>
            <a:xfrm>
              <a:off x="2249735" y="5462883"/>
              <a:ext cx="6894300" cy="32940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Clr>
                  <a:schemeClr val="dk1"/>
                </a:buClr>
                <a:buSzPts val="1100"/>
                <a:buFont typeface="Arial"/>
                <a:buNone/>
              </a:pPr>
              <a:r>
                <a:rPr lang="en-GB" sz="800">
                  <a:solidFill>
                    <a:srgbClr val="BFBFBF"/>
                  </a:solidFill>
                  <a:latin typeface="Poppins"/>
                  <a:ea typeface="Poppins"/>
                  <a:cs typeface="Poppins"/>
                  <a:sym typeface="Poppins"/>
                </a:rPr>
                <a:t>Foodie's risk management starts by understanding the purpose and aligning with strategic objectives. We set clear boundaries and define our scope to ensure every risk, big or small, within our operations gets due consideration. By setting a clear operational baseline, Foodie is better equipped to identify deviations or threats, allocate resources efficiently, and communicate risk-related matters with clarity and relevance across the organization.</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sp>
          <p:nvSpPr>
            <p:cNvPr id="744" name="Google Shape;744;p94"/>
            <p:cNvSpPr txBox="1"/>
            <p:nvPr/>
          </p:nvSpPr>
          <p:spPr>
            <a:xfrm>
              <a:off x="2249734" y="5093551"/>
              <a:ext cx="6894300" cy="3693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First step of </a:t>
              </a:r>
              <a:r>
                <a:rPr lang="en-GB" sz="900">
                  <a:solidFill>
                    <a:srgbClr val="06C167"/>
                  </a:solidFill>
                  <a:latin typeface="Poppins SemiBold"/>
                  <a:ea typeface="Poppins SemiBold"/>
                  <a:cs typeface="Poppins SemiBold"/>
                  <a:sym typeface="Poppins SemiBold"/>
                </a:rPr>
                <a:t>the</a:t>
              </a:r>
              <a:r>
                <a:rPr lang="en-GB" sz="900">
                  <a:solidFill>
                    <a:srgbClr val="06C167"/>
                  </a:solidFill>
                  <a:latin typeface="Poppins SemiBold"/>
                  <a:ea typeface="Poppins SemiBold"/>
                  <a:cs typeface="Poppins SemiBold"/>
                  <a:sym typeface="Poppins SemiBold"/>
                </a:rPr>
                <a:t> Risk Management process cycle</a:t>
              </a:r>
              <a:endParaRPr sz="700"/>
            </a:p>
          </p:txBody>
        </p:sp>
        <p:sp>
          <p:nvSpPr>
            <p:cNvPr id="745" name="Google Shape;745;p94"/>
            <p:cNvSpPr txBox="1"/>
            <p:nvPr/>
          </p:nvSpPr>
          <p:spPr>
            <a:xfrm>
              <a:off x="2574802" y="7159556"/>
              <a:ext cx="1689900" cy="3387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None/>
              </a:pPr>
              <a:r>
                <a:rPr lang="en-GB" sz="800">
                  <a:solidFill>
                    <a:schemeClr val="lt1"/>
                  </a:solidFill>
                  <a:latin typeface="Poppins SemiBold"/>
                  <a:ea typeface="Poppins SemiBold"/>
                  <a:cs typeface="Poppins SemiBold"/>
                  <a:sym typeface="Poppins SemiBold"/>
                </a:rPr>
                <a:t>INSTALL APPS</a:t>
              </a:r>
              <a:endParaRPr sz="700"/>
            </a:p>
          </p:txBody>
        </p:sp>
      </p:grpSp>
      <p:pic>
        <p:nvPicPr>
          <p:cNvPr id="746" name="Google Shape;746;p94"/>
          <p:cNvPicPr preferRelativeResize="0"/>
          <p:nvPr/>
        </p:nvPicPr>
        <p:blipFill rotWithShape="1">
          <a:blip r:embed="rId3">
            <a:alphaModFix/>
          </a:blip>
          <a:srcRect b="21147" l="38896" r="38899" t="21152"/>
          <a:stretch/>
        </p:blipFill>
        <p:spPr>
          <a:xfrm>
            <a:off x="5250450" y="250363"/>
            <a:ext cx="3320423" cy="4642777"/>
          </a:xfrm>
          <a:prstGeom prst="rect">
            <a:avLst/>
          </a:prstGeom>
          <a:noFill/>
          <a:ln>
            <a:noFill/>
          </a:ln>
        </p:spPr>
      </p:pic>
      <p:pic>
        <p:nvPicPr>
          <p:cNvPr id="747" name="Google Shape;747;p94"/>
          <p:cNvPicPr preferRelativeResize="0"/>
          <p:nvPr>
            <p:ph idx="2" type="pic"/>
          </p:nvPr>
        </p:nvPicPr>
        <p:blipFill rotWithShape="1">
          <a:blip r:embed="rId4">
            <a:alphaModFix/>
          </a:blip>
          <a:srcRect b="0" l="32785" r="32785" t="0"/>
          <a:stretch/>
        </p:blipFill>
        <p:spPr>
          <a:xfrm>
            <a:off x="5494487" y="412684"/>
            <a:ext cx="2832302" cy="4318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95"/>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753" name="Google Shape;753;p95"/>
          <p:cNvGrpSpPr/>
          <p:nvPr/>
        </p:nvGrpSpPr>
        <p:grpSpPr>
          <a:xfrm>
            <a:off x="793471" y="524633"/>
            <a:ext cx="7557071" cy="2316418"/>
            <a:chOff x="2601405" y="1916152"/>
            <a:chExt cx="6646500" cy="3093920"/>
          </a:xfrm>
        </p:grpSpPr>
        <p:sp>
          <p:nvSpPr>
            <p:cNvPr id="754" name="Google Shape;754;p95"/>
            <p:cNvSpPr txBox="1"/>
            <p:nvPr/>
          </p:nvSpPr>
          <p:spPr>
            <a:xfrm>
              <a:off x="2601405" y="1916152"/>
              <a:ext cx="6646500" cy="6168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b="1" lang="en-GB" sz="2700">
                  <a:solidFill>
                    <a:srgbClr val="262626"/>
                  </a:solidFill>
                  <a:latin typeface="Poppins"/>
                  <a:ea typeface="Poppins"/>
                  <a:cs typeface="Poppins"/>
                  <a:sym typeface="Poppins"/>
                </a:rPr>
                <a:t>Context Establishment</a:t>
              </a:r>
              <a:endParaRPr b="1" i="0" sz="2700" u="none" cap="none" strike="noStrike">
                <a:solidFill>
                  <a:srgbClr val="0892FD"/>
                </a:solidFill>
                <a:latin typeface="Poppins"/>
                <a:ea typeface="Poppins"/>
                <a:cs typeface="Poppins"/>
                <a:sym typeface="Poppins"/>
              </a:endParaRPr>
            </a:p>
          </p:txBody>
        </p:sp>
        <p:sp>
          <p:nvSpPr>
            <p:cNvPr id="755" name="Google Shape;755;p95"/>
            <p:cNvSpPr txBox="1"/>
            <p:nvPr/>
          </p:nvSpPr>
          <p:spPr>
            <a:xfrm>
              <a:off x="2601409" y="3797172"/>
              <a:ext cx="5666400" cy="1212900"/>
            </a:xfrm>
            <a:prstGeom prst="rect">
              <a:avLst/>
            </a:prstGeom>
            <a:noFill/>
            <a:ln>
              <a:noFill/>
            </a:ln>
          </p:spPr>
          <p:txBody>
            <a:bodyPr anchorCtr="0" anchor="t" bIns="22850" lIns="45725" spcFirstLastPara="1" rIns="45725" wrap="square" tIns="22850">
              <a:spAutoFit/>
            </a:bodyPr>
            <a:lstStyle/>
            <a:p>
              <a:pPr indent="0" lvl="0" marL="0" marR="0" rtl="0" algn="l">
                <a:lnSpc>
                  <a:spcPct val="150000"/>
                </a:lnSpc>
                <a:spcBef>
                  <a:spcPts val="0"/>
                </a:spcBef>
                <a:spcAft>
                  <a:spcPts val="0"/>
                </a:spcAft>
                <a:buNone/>
              </a:pPr>
              <a:r>
                <a:rPr lang="en-GB" sz="800">
                  <a:solidFill>
                    <a:srgbClr val="BFBFBF"/>
                  </a:solidFill>
                  <a:latin typeface="Poppins"/>
                  <a:ea typeface="Poppins"/>
                  <a:cs typeface="Poppins"/>
                  <a:sym typeface="Poppins"/>
                </a:rPr>
                <a:t>Foodie's risk management scope encompasses its entire operations, from routine tasks like order handling and delivery to strategic initiatives. Specifically, it will manage the potential threats of Foodie’s critical information assets identified from critical business activities.</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SzPts val="1100"/>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756" name="Google Shape;756;p95"/>
          <p:cNvSpPr txBox="1"/>
          <p:nvPr/>
        </p:nvSpPr>
        <p:spPr>
          <a:xfrm>
            <a:off x="793476" y="1401597"/>
            <a:ext cx="2831700" cy="1848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Clr>
                <a:srgbClr val="000000"/>
              </a:buClr>
              <a:buFont typeface="Arial"/>
              <a:buNone/>
            </a:pPr>
            <a:r>
              <a:rPr lang="en-GB" sz="900">
                <a:solidFill>
                  <a:srgbClr val="06C167"/>
                </a:solidFill>
                <a:latin typeface="Poppins SemiBold"/>
                <a:ea typeface="Poppins SemiBold"/>
                <a:cs typeface="Poppins SemiBold"/>
                <a:sym typeface="Poppins SemiBold"/>
              </a:rPr>
              <a:t>Risk Management Scope</a:t>
            </a:r>
            <a:endParaRPr sz="7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96"/>
          <p:cNvSpPr/>
          <p:nvPr/>
        </p:nvSpPr>
        <p:spPr>
          <a:xfrm>
            <a:off x="534288" y="46200"/>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762" name="Google Shape;762;p96"/>
          <p:cNvGrpSpPr/>
          <p:nvPr/>
        </p:nvGrpSpPr>
        <p:grpSpPr>
          <a:xfrm>
            <a:off x="793471" y="524633"/>
            <a:ext cx="7557071" cy="2186889"/>
            <a:chOff x="2601405" y="1916152"/>
            <a:chExt cx="6646500" cy="2920914"/>
          </a:xfrm>
        </p:grpSpPr>
        <p:sp>
          <p:nvSpPr>
            <p:cNvPr id="763" name="Google Shape;763;p96"/>
            <p:cNvSpPr txBox="1"/>
            <p:nvPr/>
          </p:nvSpPr>
          <p:spPr>
            <a:xfrm>
              <a:off x="2601405" y="1916152"/>
              <a:ext cx="6646500" cy="6168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b="1" lang="en-GB" sz="2700">
                  <a:solidFill>
                    <a:srgbClr val="262626"/>
                  </a:solidFill>
                  <a:latin typeface="Poppins"/>
                  <a:ea typeface="Poppins"/>
                  <a:cs typeface="Poppins"/>
                  <a:sym typeface="Poppins"/>
                </a:rPr>
                <a:t>Context Establishment</a:t>
              </a:r>
              <a:endParaRPr b="1" i="0" sz="2700" u="none" cap="none" strike="noStrike">
                <a:solidFill>
                  <a:srgbClr val="0892FD"/>
                </a:solidFill>
                <a:latin typeface="Poppins"/>
                <a:ea typeface="Poppins"/>
                <a:cs typeface="Poppins"/>
                <a:sym typeface="Poppins"/>
              </a:endParaRPr>
            </a:p>
          </p:txBody>
        </p:sp>
        <p:sp>
          <p:nvSpPr>
            <p:cNvPr id="764" name="Google Shape;764;p96"/>
            <p:cNvSpPr txBox="1"/>
            <p:nvPr/>
          </p:nvSpPr>
          <p:spPr>
            <a:xfrm>
              <a:off x="2601409" y="3870766"/>
              <a:ext cx="5666400" cy="966300"/>
            </a:xfrm>
            <a:prstGeom prst="rect">
              <a:avLst/>
            </a:prstGeom>
            <a:noFill/>
            <a:ln>
              <a:noFill/>
            </a:ln>
          </p:spPr>
          <p:txBody>
            <a:bodyPr anchorCtr="0" anchor="t" bIns="22850" lIns="45725" spcFirstLastPara="1" rIns="45725" wrap="square" tIns="22850">
              <a:spAutoFit/>
            </a:bodyPr>
            <a:lstStyle/>
            <a:p>
              <a:pPr indent="0" lvl="0" marL="0" marR="0" rtl="0" algn="l">
                <a:lnSpc>
                  <a:spcPct val="150000"/>
                </a:lnSpc>
                <a:spcBef>
                  <a:spcPts val="0"/>
                </a:spcBef>
                <a:spcAft>
                  <a:spcPts val="0"/>
                </a:spcAft>
                <a:buNone/>
              </a:pPr>
              <a:r>
                <a:rPr lang="en-GB" sz="800">
                  <a:solidFill>
                    <a:srgbClr val="BFBFBF"/>
                  </a:solidFill>
                  <a:latin typeface="Poppins"/>
                  <a:ea typeface="Poppins"/>
                  <a:cs typeface="Poppins"/>
                  <a:sym typeface="Poppins"/>
                </a:rPr>
                <a:t>Foodie’s strategic goals and its internal context is identified in the document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rPr lang="en-GB" sz="800">
                  <a:solidFill>
                    <a:srgbClr val="BFBFBF"/>
                  </a:solidFill>
                  <a:latin typeface="Poppins"/>
                  <a:ea typeface="Poppins"/>
                  <a:cs typeface="Poppins"/>
                  <a:sym typeface="Poppins"/>
                </a:rPr>
                <a:t>“Company Information &amp; Business model”.</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SzPts val="1100"/>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765" name="Google Shape;765;p96"/>
          <p:cNvSpPr txBox="1"/>
          <p:nvPr/>
        </p:nvSpPr>
        <p:spPr>
          <a:xfrm>
            <a:off x="793476" y="1411297"/>
            <a:ext cx="2831700" cy="1848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 Foodie’s strategic goals and internal context</a:t>
            </a:r>
            <a:endParaRPr sz="700"/>
          </a:p>
        </p:txBody>
      </p:sp>
      <p:pic>
        <p:nvPicPr>
          <p:cNvPr id="766" name="Google Shape;766;p96"/>
          <p:cNvPicPr preferRelativeResize="0"/>
          <p:nvPr/>
        </p:nvPicPr>
        <p:blipFill>
          <a:blip r:embed="rId3">
            <a:alphaModFix/>
          </a:blip>
          <a:stretch>
            <a:fillRect/>
          </a:stretch>
        </p:blipFill>
        <p:spPr>
          <a:xfrm>
            <a:off x="4905275" y="1278850"/>
            <a:ext cx="3358800" cy="3582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grpSp>
        <p:nvGrpSpPr>
          <p:cNvPr id="771" name="Google Shape;771;p97"/>
          <p:cNvGrpSpPr/>
          <p:nvPr/>
        </p:nvGrpSpPr>
        <p:grpSpPr>
          <a:xfrm>
            <a:off x="1080718" y="1106834"/>
            <a:ext cx="3447152" cy="3462882"/>
            <a:chOff x="2249734" y="1831120"/>
            <a:chExt cx="6894303" cy="6925763"/>
          </a:xfrm>
        </p:grpSpPr>
        <p:sp>
          <p:nvSpPr>
            <p:cNvPr id="772" name="Google Shape;772;p97"/>
            <p:cNvSpPr txBox="1"/>
            <p:nvPr/>
          </p:nvSpPr>
          <p:spPr>
            <a:xfrm>
              <a:off x="2249736" y="2169674"/>
              <a:ext cx="6894300" cy="9234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b="1" lang="en-GB" sz="2700">
                  <a:solidFill>
                    <a:srgbClr val="262626"/>
                  </a:solidFill>
                  <a:latin typeface="Poppins"/>
                  <a:ea typeface="Poppins"/>
                  <a:cs typeface="Poppins"/>
                  <a:sym typeface="Poppins"/>
                </a:rPr>
                <a:t>Risk Assessment</a:t>
              </a:r>
              <a:endParaRPr sz="700"/>
            </a:p>
          </p:txBody>
        </p:sp>
        <p:sp>
          <p:nvSpPr>
            <p:cNvPr id="773" name="Google Shape;773;p97"/>
            <p:cNvSpPr txBox="1"/>
            <p:nvPr/>
          </p:nvSpPr>
          <p:spPr>
            <a:xfrm>
              <a:off x="2249737" y="1831120"/>
              <a:ext cx="6894300" cy="3387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lang="en-GB" sz="800">
                  <a:solidFill>
                    <a:srgbClr val="06C167"/>
                  </a:solidFill>
                  <a:latin typeface="Poppins"/>
                  <a:ea typeface="Poppins"/>
                  <a:cs typeface="Poppins"/>
                  <a:sym typeface="Poppins"/>
                </a:rPr>
                <a:t>Foodie </a:t>
              </a:r>
              <a:endParaRPr sz="700"/>
            </a:p>
          </p:txBody>
        </p:sp>
        <p:sp>
          <p:nvSpPr>
            <p:cNvPr id="774" name="Google Shape;774;p97"/>
            <p:cNvSpPr txBox="1"/>
            <p:nvPr/>
          </p:nvSpPr>
          <p:spPr>
            <a:xfrm>
              <a:off x="2249735" y="5462883"/>
              <a:ext cx="6894300" cy="32940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SzPts val="1100"/>
                <a:buNone/>
              </a:pPr>
              <a:r>
                <a:rPr lang="en-GB" sz="800">
                  <a:solidFill>
                    <a:srgbClr val="BFBFBF"/>
                  </a:solidFill>
                  <a:latin typeface="Poppins"/>
                  <a:ea typeface="Poppins"/>
                  <a:cs typeface="Poppins"/>
                  <a:sym typeface="Poppins"/>
                </a:rPr>
                <a:t>The purpose of conducting risk assessments as part of our risk management strategy is to systematically identify and evaluate potential threats that could hinder our objectives. Through thorough risk assessments, we gain crucial insights into the vulnerabilities within our operations, allowing us to anticipate, prepare for, and respond to various scenarios. It empowers us to make informed decisions, prioritize resources, and continuously refine our strategies for better outcomes.</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sp>
          <p:nvSpPr>
            <p:cNvPr id="775" name="Google Shape;775;p97"/>
            <p:cNvSpPr txBox="1"/>
            <p:nvPr/>
          </p:nvSpPr>
          <p:spPr>
            <a:xfrm>
              <a:off x="2249734" y="5093551"/>
              <a:ext cx="6894300" cy="3693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Second</a:t>
              </a:r>
              <a:r>
                <a:rPr lang="en-GB" sz="900">
                  <a:solidFill>
                    <a:srgbClr val="06C167"/>
                  </a:solidFill>
                  <a:latin typeface="Poppins SemiBold"/>
                  <a:ea typeface="Poppins SemiBold"/>
                  <a:cs typeface="Poppins SemiBold"/>
                  <a:sym typeface="Poppins SemiBold"/>
                </a:rPr>
                <a:t> step of the Risk Management process cycle</a:t>
              </a:r>
              <a:endParaRPr sz="700"/>
            </a:p>
          </p:txBody>
        </p:sp>
        <p:sp>
          <p:nvSpPr>
            <p:cNvPr id="776" name="Google Shape;776;p97"/>
            <p:cNvSpPr txBox="1"/>
            <p:nvPr/>
          </p:nvSpPr>
          <p:spPr>
            <a:xfrm>
              <a:off x="2574802" y="7159556"/>
              <a:ext cx="1689900" cy="3387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None/>
              </a:pPr>
              <a:r>
                <a:rPr lang="en-GB" sz="800">
                  <a:solidFill>
                    <a:schemeClr val="lt1"/>
                  </a:solidFill>
                  <a:latin typeface="Poppins SemiBold"/>
                  <a:ea typeface="Poppins SemiBold"/>
                  <a:cs typeface="Poppins SemiBold"/>
                  <a:sym typeface="Poppins SemiBold"/>
                </a:rPr>
                <a:t>INSTALL APPS</a:t>
              </a:r>
              <a:endParaRPr sz="700"/>
            </a:p>
          </p:txBody>
        </p:sp>
      </p:grpSp>
      <p:pic>
        <p:nvPicPr>
          <p:cNvPr id="777" name="Google Shape;777;p97"/>
          <p:cNvPicPr preferRelativeResize="0"/>
          <p:nvPr/>
        </p:nvPicPr>
        <p:blipFill rotWithShape="1">
          <a:blip r:embed="rId3">
            <a:alphaModFix/>
          </a:blip>
          <a:srcRect b="21147" l="38896" r="38899" t="21152"/>
          <a:stretch/>
        </p:blipFill>
        <p:spPr>
          <a:xfrm>
            <a:off x="5250450" y="250363"/>
            <a:ext cx="3320423" cy="4642777"/>
          </a:xfrm>
          <a:prstGeom prst="rect">
            <a:avLst/>
          </a:prstGeom>
          <a:noFill/>
          <a:ln>
            <a:noFill/>
          </a:ln>
        </p:spPr>
      </p:pic>
      <p:pic>
        <p:nvPicPr>
          <p:cNvPr id="778" name="Google Shape;778;p97"/>
          <p:cNvPicPr preferRelativeResize="0"/>
          <p:nvPr>
            <p:ph idx="2" type="pic"/>
          </p:nvPr>
        </p:nvPicPr>
        <p:blipFill rotWithShape="1">
          <a:blip r:embed="rId4">
            <a:alphaModFix/>
          </a:blip>
          <a:srcRect b="0" l="30302" r="30298" t="0"/>
          <a:stretch/>
        </p:blipFill>
        <p:spPr>
          <a:xfrm>
            <a:off x="5547000" y="492750"/>
            <a:ext cx="2779799" cy="4238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98"/>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Risk Identification</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Risk Estimation</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Risk Evaluation</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marR="0" rtl="0" algn="ctr">
              <a:spcBef>
                <a:spcPts val="0"/>
              </a:spcBef>
              <a:spcAft>
                <a:spcPts val="0"/>
              </a:spcAft>
              <a:buNone/>
            </a:pPr>
            <a:r>
              <a:rPr lang="en-GB" sz="900">
                <a:solidFill>
                  <a:schemeClr val="lt1"/>
                </a:solidFill>
                <a:latin typeface="Calibri"/>
                <a:ea typeface="Calibri"/>
                <a:cs typeface="Calibri"/>
                <a:sym typeface="Calibri"/>
              </a:rPr>
              <a:t>V</a:t>
            </a:r>
            <a:endParaRPr b="0" i="0" sz="900" u="none" cap="none" strike="noStrike">
              <a:solidFill>
                <a:schemeClr val="lt1"/>
              </a:solidFill>
              <a:latin typeface="Calibri"/>
              <a:ea typeface="Calibri"/>
              <a:cs typeface="Calibri"/>
              <a:sym typeface="Calibri"/>
            </a:endParaRPr>
          </a:p>
        </p:txBody>
      </p:sp>
      <p:sp>
        <p:nvSpPr>
          <p:cNvPr id="784" name="Google Shape;784;p98"/>
          <p:cNvSpPr txBox="1"/>
          <p:nvPr/>
        </p:nvSpPr>
        <p:spPr>
          <a:xfrm>
            <a:off x="793471" y="524633"/>
            <a:ext cx="7557071" cy="877327"/>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Clr>
                <a:schemeClr val="dk1"/>
              </a:buClr>
              <a:buFont typeface="Arial"/>
              <a:buNone/>
            </a:pPr>
            <a:r>
              <a:rPr b="1" lang="en-GB" sz="2700">
                <a:solidFill>
                  <a:srgbClr val="262626"/>
                </a:solidFill>
                <a:latin typeface="Poppins"/>
                <a:ea typeface="Poppins"/>
                <a:cs typeface="Poppins"/>
                <a:sym typeface="Poppins"/>
              </a:rPr>
              <a:t>Risk Assessment</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785" name="Google Shape;785;p98"/>
          <p:cNvSpPr txBox="1"/>
          <p:nvPr/>
        </p:nvSpPr>
        <p:spPr>
          <a:xfrm>
            <a:off x="793476" y="1401597"/>
            <a:ext cx="2831700" cy="3231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Clr>
                <a:schemeClr val="dk1"/>
              </a:buClr>
              <a:buFont typeface="Arial"/>
              <a:buNone/>
            </a:pPr>
            <a:r>
              <a:rPr lang="en-GB" sz="900">
                <a:solidFill>
                  <a:srgbClr val="06C167"/>
                </a:solidFill>
                <a:latin typeface="Poppins SemiBold"/>
                <a:ea typeface="Poppins SemiBold"/>
                <a:cs typeface="Poppins SemiBold"/>
                <a:sym typeface="Poppins SemiBold"/>
              </a:rPr>
              <a:t>Three main processes</a:t>
            </a:r>
            <a:endParaRPr sz="700">
              <a:solidFill>
                <a:schemeClr val="dk1"/>
              </a:solidFill>
            </a:endParaRPr>
          </a:p>
          <a:p>
            <a:pPr indent="0" lvl="0" marL="0" marR="0" rtl="0" algn="l">
              <a:spcBef>
                <a:spcPts val="0"/>
              </a:spcBef>
              <a:spcAft>
                <a:spcPts val="0"/>
              </a:spcAft>
              <a:buNone/>
            </a:pPr>
            <a:r>
              <a:t/>
            </a:r>
            <a:endParaRPr sz="900">
              <a:solidFill>
                <a:srgbClr val="06C167"/>
              </a:solidFill>
              <a:latin typeface="Poppins SemiBold"/>
              <a:ea typeface="Poppins SemiBold"/>
              <a:cs typeface="Poppins SemiBold"/>
              <a:sym typeface="Poppins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9"/>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791" name="Google Shape;791;p99"/>
          <p:cNvGrpSpPr/>
          <p:nvPr/>
        </p:nvGrpSpPr>
        <p:grpSpPr>
          <a:xfrm>
            <a:off x="793471" y="524633"/>
            <a:ext cx="7557071" cy="3978757"/>
            <a:chOff x="2601405" y="1916152"/>
            <a:chExt cx="6646500" cy="5314220"/>
          </a:xfrm>
        </p:grpSpPr>
        <p:sp>
          <p:nvSpPr>
            <p:cNvPr id="792" name="Google Shape;792;p99"/>
            <p:cNvSpPr txBox="1"/>
            <p:nvPr/>
          </p:nvSpPr>
          <p:spPr>
            <a:xfrm>
              <a:off x="2601405" y="1916152"/>
              <a:ext cx="6646500" cy="1171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b="1" lang="en-GB" sz="2700">
                  <a:solidFill>
                    <a:srgbClr val="262626"/>
                  </a:solidFill>
                  <a:latin typeface="Poppins"/>
                  <a:ea typeface="Poppins"/>
                  <a:cs typeface="Poppins"/>
                  <a:sym typeface="Poppins"/>
                </a:rPr>
                <a:t>Risk Assessment</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793" name="Google Shape;793;p99"/>
            <p:cNvSpPr txBox="1"/>
            <p:nvPr/>
          </p:nvSpPr>
          <p:spPr>
            <a:xfrm>
              <a:off x="2601409" y="3797172"/>
              <a:ext cx="5666400" cy="34332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None/>
              </a:pPr>
              <a:r>
                <a:rPr lang="en-GB" sz="800">
                  <a:solidFill>
                    <a:srgbClr val="BFBFBF"/>
                  </a:solidFill>
                  <a:latin typeface="Poppins"/>
                  <a:ea typeface="Poppins"/>
                  <a:cs typeface="Poppins"/>
                  <a:sym typeface="Poppins"/>
                </a:rPr>
                <a:t>To properly detect and document the risks that could potentially have a negative impact on Foodie. The following actions have been implemented.</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Clr>
                  <a:schemeClr val="dk1"/>
                </a:buClr>
                <a:buSzPts val="1100"/>
                <a:buFont typeface="Arial"/>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Identification of major information assets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Identification of the risk scenarios of the major information assets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Assignment of information assets’ owner</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Identification of information assets’ classification and labelling</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Clr>
                  <a:schemeClr val="dk1"/>
                </a:buClr>
                <a:buSzPts val="1100"/>
                <a:buFont typeface="Arial"/>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SzPts val="1100"/>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794" name="Google Shape;794;p99"/>
          <p:cNvSpPr txBox="1"/>
          <p:nvPr/>
        </p:nvSpPr>
        <p:spPr>
          <a:xfrm>
            <a:off x="793476" y="1401597"/>
            <a:ext cx="2831700" cy="1848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Risk Identification</a:t>
            </a:r>
            <a:endParaRPr sz="900">
              <a:solidFill>
                <a:srgbClr val="06C167"/>
              </a:solidFill>
              <a:latin typeface="Poppins SemiBold"/>
              <a:ea typeface="Poppins SemiBold"/>
              <a:cs typeface="Poppins SemiBold"/>
              <a:sym typeface="Poppins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pic>
        <p:nvPicPr>
          <p:cNvPr id="799" name="Google Shape;799;p100"/>
          <p:cNvPicPr preferRelativeResize="0"/>
          <p:nvPr/>
        </p:nvPicPr>
        <p:blipFill>
          <a:blip r:embed="rId3">
            <a:alphaModFix/>
          </a:blip>
          <a:stretch>
            <a:fillRect/>
          </a:stretch>
        </p:blipFill>
        <p:spPr>
          <a:xfrm>
            <a:off x="721200" y="342000"/>
            <a:ext cx="7455900" cy="4409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01"/>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805" name="Google Shape;805;p101"/>
          <p:cNvGrpSpPr/>
          <p:nvPr/>
        </p:nvGrpSpPr>
        <p:grpSpPr>
          <a:xfrm>
            <a:off x="793471" y="524633"/>
            <a:ext cx="7557071" cy="4902353"/>
            <a:chOff x="2601405" y="1916152"/>
            <a:chExt cx="6646500" cy="6547820"/>
          </a:xfrm>
        </p:grpSpPr>
        <p:sp>
          <p:nvSpPr>
            <p:cNvPr id="806" name="Google Shape;806;p101"/>
            <p:cNvSpPr txBox="1"/>
            <p:nvPr/>
          </p:nvSpPr>
          <p:spPr>
            <a:xfrm>
              <a:off x="2601405" y="1916152"/>
              <a:ext cx="6646500" cy="1171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b="1" lang="en-GB" sz="2700">
                  <a:solidFill>
                    <a:srgbClr val="262626"/>
                  </a:solidFill>
                  <a:latin typeface="Poppins"/>
                  <a:ea typeface="Poppins"/>
                  <a:cs typeface="Poppins"/>
                  <a:sym typeface="Poppins"/>
                </a:rPr>
                <a:t>Risk Assessment</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807" name="Google Shape;807;p101"/>
            <p:cNvSpPr txBox="1"/>
            <p:nvPr/>
          </p:nvSpPr>
          <p:spPr>
            <a:xfrm>
              <a:off x="2601409" y="3797172"/>
              <a:ext cx="5666400" cy="46668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None/>
              </a:pPr>
              <a:r>
                <a:rPr lang="en-GB" sz="800">
                  <a:solidFill>
                    <a:srgbClr val="BFBFBF"/>
                  </a:solidFill>
                  <a:latin typeface="Poppins"/>
                  <a:ea typeface="Poppins"/>
                  <a:cs typeface="Poppins"/>
                  <a:sym typeface="Poppins"/>
                </a:rPr>
                <a:t>To assess potential threats and vulnerabilities of the valuable information assets of Foodie accurately and systematically, the following processes have been implemented.</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Risk scenarios analysis (TRA): To systematically identify and evaluate Foodie’s critical information assets’ potential threats and associated vulnerabilities that could negatively impact the Foodie's operations and business objectives.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WWMD Table: The WWMD table provides a structured approach for management's response to various risk scenarios. It offers a roadmap on the actions to be taken based on the magnitude or severity of a particular risk.</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Consequence Table: The consequence table categorizes risks based on their potential impact. It helps in understanding the severity of a risk event and thus guides Foodie’s risk treatment decisions.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Business Impact Analysis: Business Impact Analysis is to systematically evaluate and quantify the potential effects of interruptions or disruptions to Foodie’s food delivery service.</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SzPts val="1100"/>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808" name="Google Shape;808;p101"/>
          <p:cNvSpPr txBox="1"/>
          <p:nvPr/>
        </p:nvSpPr>
        <p:spPr>
          <a:xfrm>
            <a:off x="793476" y="1401597"/>
            <a:ext cx="2831700" cy="1848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Risk Estimation</a:t>
            </a:r>
            <a:endParaRPr sz="900">
              <a:solidFill>
                <a:srgbClr val="06C167"/>
              </a:solidFill>
              <a:latin typeface="Poppins SemiBold"/>
              <a:ea typeface="Poppins SemiBold"/>
              <a:cs typeface="Poppins SemiBold"/>
              <a:sym typeface="Poppins SemiBo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02"/>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814" name="Google Shape;814;p102"/>
          <p:cNvGrpSpPr/>
          <p:nvPr/>
        </p:nvGrpSpPr>
        <p:grpSpPr>
          <a:xfrm>
            <a:off x="793471" y="524633"/>
            <a:ext cx="7557071" cy="3978757"/>
            <a:chOff x="2601405" y="1916152"/>
            <a:chExt cx="6646500" cy="5314220"/>
          </a:xfrm>
        </p:grpSpPr>
        <p:sp>
          <p:nvSpPr>
            <p:cNvPr id="815" name="Google Shape;815;p102"/>
            <p:cNvSpPr txBox="1"/>
            <p:nvPr/>
          </p:nvSpPr>
          <p:spPr>
            <a:xfrm>
              <a:off x="2601405" y="1916152"/>
              <a:ext cx="6646500" cy="1171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b="1" lang="en-GB" sz="2700">
                  <a:solidFill>
                    <a:srgbClr val="262626"/>
                  </a:solidFill>
                  <a:latin typeface="Poppins"/>
                  <a:ea typeface="Poppins"/>
                  <a:cs typeface="Poppins"/>
                  <a:sym typeface="Poppins"/>
                </a:rPr>
                <a:t>Risk Assessment</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816" name="Google Shape;816;p102"/>
            <p:cNvSpPr txBox="1"/>
            <p:nvPr/>
          </p:nvSpPr>
          <p:spPr>
            <a:xfrm>
              <a:off x="2601409" y="3797172"/>
              <a:ext cx="5666400" cy="34332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None/>
              </a:pPr>
              <a:r>
                <a:rPr lang="en-GB" sz="800">
                  <a:solidFill>
                    <a:srgbClr val="BFBFBF"/>
                  </a:solidFill>
                  <a:latin typeface="Poppins"/>
                  <a:ea typeface="Poppins"/>
                  <a:cs typeface="Poppins"/>
                  <a:sym typeface="Poppins"/>
                </a:rPr>
                <a:t>To systematically identify and evaluate Foodie’s critical information assets’ potential threats and associated vulnerabilities that could negatively impact the Foodie's operations and business objectives.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Vulnerabilities.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Threats.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Controls.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Loss Calculations.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SzPts val="1100"/>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817" name="Google Shape;817;p102"/>
          <p:cNvSpPr txBox="1"/>
          <p:nvPr/>
        </p:nvSpPr>
        <p:spPr>
          <a:xfrm>
            <a:off x="793476" y="1401597"/>
            <a:ext cx="2831700" cy="1848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TRA</a:t>
            </a:r>
            <a:endParaRPr sz="900">
              <a:solidFill>
                <a:srgbClr val="06C167"/>
              </a:solidFill>
              <a:latin typeface="Poppins SemiBold"/>
              <a:ea typeface="Poppins SemiBold"/>
              <a:cs typeface="Poppins SemiBold"/>
              <a:sym typeface="Poppins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pic>
        <p:nvPicPr>
          <p:cNvPr id="822" name="Google Shape;822;p103"/>
          <p:cNvPicPr preferRelativeResize="0"/>
          <p:nvPr/>
        </p:nvPicPr>
        <p:blipFill>
          <a:blip r:embed="rId3">
            <a:alphaModFix/>
          </a:blip>
          <a:stretch>
            <a:fillRect/>
          </a:stretch>
        </p:blipFill>
        <p:spPr>
          <a:xfrm>
            <a:off x="152400" y="543225"/>
            <a:ext cx="8839204" cy="40570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68"/>
          <p:cNvSpPr/>
          <p:nvPr>
            <p:ph idx="2" type="pic"/>
          </p:nvPr>
        </p:nvSpPr>
        <p:spPr>
          <a:xfrm>
            <a:off x="786029" y="1731633"/>
            <a:ext cx="762600" cy="762600"/>
          </a:xfrm>
          <a:prstGeom prst="roundRect">
            <a:avLst>
              <a:gd fmla="val 16667" name="adj"/>
            </a:avLst>
          </a:prstGeom>
        </p:spPr>
      </p:sp>
      <p:sp>
        <p:nvSpPr>
          <p:cNvPr id="256" name="Google Shape;256;p68"/>
          <p:cNvSpPr/>
          <p:nvPr>
            <p:ph idx="3" type="pic"/>
          </p:nvPr>
        </p:nvSpPr>
        <p:spPr>
          <a:xfrm>
            <a:off x="3107743" y="1731633"/>
            <a:ext cx="762600" cy="762600"/>
          </a:xfrm>
          <a:prstGeom prst="roundRect">
            <a:avLst>
              <a:gd fmla="val 16667" name="adj"/>
            </a:avLst>
          </a:prstGeom>
        </p:spPr>
      </p:sp>
      <p:sp>
        <p:nvSpPr>
          <p:cNvPr id="257" name="Google Shape;257;p68"/>
          <p:cNvSpPr/>
          <p:nvPr>
            <p:ph idx="4" type="pic"/>
          </p:nvPr>
        </p:nvSpPr>
        <p:spPr>
          <a:xfrm>
            <a:off x="5432175" y="1731633"/>
            <a:ext cx="762600" cy="762600"/>
          </a:xfrm>
          <a:prstGeom prst="roundRect">
            <a:avLst>
              <a:gd fmla="val 16667" name="adj"/>
            </a:avLst>
          </a:prstGeom>
        </p:spPr>
      </p:sp>
      <p:sp>
        <p:nvSpPr>
          <p:cNvPr id="258" name="Google Shape;258;p68"/>
          <p:cNvSpPr txBox="1"/>
          <p:nvPr/>
        </p:nvSpPr>
        <p:spPr>
          <a:xfrm>
            <a:off x="2580968" y="889373"/>
            <a:ext cx="3982200" cy="4617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b="1" lang="en-GB" sz="2700">
                <a:solidFill>
                  <a:srgbClr val="262626"/>
                </a:solidFill>
                <a:latin typeface="Poppins"/>
                <a:ea typeface="Poppins"/>
                <a:cs typeface="Poppins"/>
                <a:sym typeface="Poppins"/>
              </a:rPr>
              <a:t>Foodie</a:t>
            </a:r>
            <a:r>
              <a:rPr b="1" i="0" lang="en-GB" sz="2700" u="none" cap="none" strike="noStrike">
                <a:solidFill>
                  <a:srgbClr val="262626"/>
                </a:solidFill>
                <a:latin typeface="Poppins"/>
                <a:ea typeface="Poppins"/>
                <a:cs typeface="Poppins"/>
                <a:sym typeface="Poppins"/>
              </a:rPr>
              <a:t> Team</a:t>
            </a:r>
            <a:endParaRPr b="1" i="0" sz="2700" u="none" cap="none" strike="noStrike">
              <a:solidFill>
                <a:srgbClr val="0892FD"/>
              </a:solidFill>
              <a:latin typeface="Poppins"/>
              <a:ea typeface="Poppins"/>
              <a:cs typeface="Poppins"/>
              <a:sym typeface="Poppins"/>
            </a:endParaRPr>
          </a:p>
        </p:txBody>
      </p:sp>
      <p:sp>
        <p:nvSpPr>
          <p:cNvPr id="259" name="Google Shape;259;p68"/>
          <p:cNvSpPr txBox="1"/>
          <p:nvPr/>
        </p:nvSpPr>
        <p:spPr>
          <a:xfrm>
            <a:off x="2923407" y="720096"/>
            <a:ext cx="3297300" cy="1692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None/>
            </a:pPr>
            <a:r>
              <a:rPr b="0" i="0" lang="en-GB" sz="800" u="none" cap="none" strike="noStrike">
                <a:solidFill>
                  <a:srgbClr val="06C167"/>
                </a:solidFill>
                <a:latin typeface="Poppins"/>
                <a:ea typeface="Poppins"/>
                <a:cs typeface="Poppins"/>
                <a:sym typeface="Poppins"/>
              </a:rPr>
              <a:t>Team</a:t>
            </a:r>
            <a:endParaRPr sz="700"/>
          </a:p>
        </p:txBody>
      </p:sp>
      <p:sp>
        <p:nvSpPr>
          <p:cNvPr id="260" name="Google Shape;260;p68"/>
          <p:cNvSpPr/>
          <p:nvPr/>
        </p:nvSpPr>
        <p:spPr>
          <a:xfrm>
            <a:off x="59664" y="2112867"/>
            <a:ext cx="2213400" cy="1299000"/>
          </a:xfrm>
          <a:prstGeom prst="roundRect">
            <a:avLst>
              <a:gd fmla="val 1666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sp>
        <p:nvSpPr>
          <p:cNvPr id="261" name="Google Shape;261;p68"/>
          <p:cNvSpPr txBox="1"/>
          <p:nvPr/>
        </p:nvSpPr>
        <p:spPr>
          <a:xfrm>
            <a:off x="405718" y="2939887"/>
            <a:ext cx="1521300" cy="169200"/>
          </a:xfrm>
          <a:prstGeom prst="rect">
            <a:avLst/>
          </a:prstGeom>
          <a:noFill/>
          <a:ln>
            <a:noFill/>
          </a:ln>
        </p:spPr>
        <p:txBody>
          <a:bodyPr anchorCtr="0" anchor="t" bIns="22850" lIns="45725" spcFirstLastPara="1" rIns="45725" wrap="square" tIns="22850">
            <a:spAutoFit/>
          </a:bodyPr>
          <a:lstStyle/>
          <a:p>
            <a:pPr indent="0" lvl="0" marL="0" marR="0" rtl="0" algn="ctr">
              <a:lnSpc>
                <a:spcPct val="150000"/>
              </a:lnSpc>
              <a:spcBef>
                <a:spcPts val="0"/>
              </a:spcBef>
              <a:spcAft>
                <a:spcPts val="0"/>
              </a:spcAft>
              <a:buNone/>
            </a:pPr>
            <a:r>
              <a:rPr lang="en-GB" sz="800">
                <a:solidFill>
                  <a:srgbClr val="BFBFBF"/>
                </a:solidFill>
                <a:latin typeface="Poppins"/>
                <a:ea typeface="Poppins"/>
                <a:cs typeface="Poppins"/>
                <a:sym typeface="Poppins"/>
              </a:rPr>
              <a:t>CTO</a:t>
            </a:r>
            <a:endParaRPr sz="700"/>
          </a:p>
        </p:txBody>
      </p:sp>
      <p:sp>
        <p:nvSpPr>
          <p:cNvPr id="262" name="Google Shape;262;p68"/>
          <p:cNvSpPr txBox="1"/>
          <p:nvPr/>
        </p:nvSpPr>
        <p:spPr>
          <a:xfrm>
            <a:off x="405718" y="2752080"/>
            <a:ext cx="1521300" cy="1848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lang="en-GB" sz="900">
                <a:solidFill>
                  <a:srgbClr val="06C167"/>
                </a:solidFill>
                <a:latin typeface="Poppins SemiBold"/>
                <a:ea typeface="Poppins SemiBold"/>
                <a:cs typeface="Poppins SemiBold"/>
                <a:sym typeface="Poppins SemiBold"/>
              </a:rPr>
              <a:t>Yuchen Yang</a:t>
            </a:r>
            <a:endParaRPr sz="700"/>
          </a:p>
        </p:txBody>
      </p:sp>
      <p:sp>
        <p:nvSpPr>
          <p:cNvPr id="263" name="Google Shape;263;p68"/>
          <p:cNvSpPr/>
          <p:nvPr/>
        </p:nvSpPr>
        <p:spPr>
          <a:xfrm>
            <a:off x="785861" y="1732375"/>
            <a:ext cx="761100" cy="761100"/>
          </a:xfrm>
          <a:prstGeom prst="ellipse">
            <a:avLst/>
          </a:prstGeom>
          <a:solidFill>
            <a:srgbClr val="06C167"/>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sp>
        <p:nvSpPr>
          <p:cNvPr id="264" name="Google Shape;264;p68"/>
          <p:cNvSpPr/>
          <p:nvPr/>
        </p:nvSpPr>
        <p:spPr>
          <a:xfrm>
            <a:off x="2383198" y="2112867"/>
            <a:ext cx="2213400" cy="1299000"/>
          </a:xfrm>
          <a:prstGeom prst="roundRect">
            <a:avLst>
              <a:gd fmla="val 1666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sp>
        <p:nvSpPr>
          <p:cNvPr id="265" name="Google Shape;265;p68"/>
          <p:cNvSpPr txBox="1"/>
          <p:nvPr/>
        </p:nvSpPr>
        <p:spPr>
          <a:xfrm>
            <a:off x="2729253" y="2939887"/>
            <a:ext cx="1521300" cy="169200"/>
          </a:xfrm>
          <a:prstGeom prst="rect">
            <a:avLst/>
          </a:prstGeom>
          <a:noFill/>
          <a:ln>
            <a:noFill/>
          </a:ln>
        </p:spPr>
        <p:txBody>
          <a:bodyPr anchorCtr="0" anchor="t" bIns="22850" lIns="45725" spcFirstLastPara="1" rIns="45725" wrap="square" tIns="22850">
            <a:spAutoFit/>
          </a:bodyPr>
          <a:lstStyle/>
          <a:p>
            <a:pPr indent="0" lvl="0" marL="0" marR="0" rtl="0" algn="ctr">
              <a:lnSpc>
                <a:spcPct val="150000"/>
              </a:lnSpc>
              <a:spcBef>
                <a:spcPts val="0"/>
              </a:spcBef>
              <a:spcAft>
                <a:spcPts val="0"/>
              </a:spcAft>
              <a:buNone/>
            </a:pPr>
            <a:r>
              <a:rPr lang="en-GB" sz="800">
                <a:solidFill>
                  <a:srgbClr val="BFBFBF"/>
                </a:solidFill>
                <a:latin typeface="Poppins"/>
                <a:ea typeface="Poppins"/>
                <a:cs typeface="Poppins"/>
                <a:sym typeface="Poppins"/>
              </a:rPr>
              <a:t>CSO</a:t>
            </a:r>
            <a:endParaRPr sz="700"/>
          </a:p>
        </p:txBody>
      </p:sp>
      <p:sp>
        <p:nvSpPr>
          <p:cNvPr id="266" name="Google Shape;266;p68"/>
          <p:cNvSpPr txBox="1"/>
          <p:nvPr/>
        </p:nvSpPr>
        <p:spPr>
          <a:xfrm>
            <a:off x="2729253" y="2752080"/>
            <a:ext cx="1521300" cy="1848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lang="en-GB" sz="900">
                <a:solidFill>
                  <a:srgbClr val="06C167"/>
                </a:solidFill>
                <a:latin typeface="Poppins SemiBold"/>
                <a:ea typeface="Poppins SemiBold"/>
                <a:cs typeface="Poppins SemiBold"/>
                <a:sym typeface="Poppins SemiBold"/>
              </a:rPr>
              <a:t>Shweta Hooda</a:t>
            </a:r>
            <a:endParaRPr sz="700"/>
          </a:p>
        </p:txBody>
      </p:sp>
      <p:sp>
        <p:nvSpPr>
          <p:cNvPr id="267" name="Google Shape;267;p68"/>
          <p:cNvSpPr/>
          <p:nvPr/>
        </p:nvSpPr>
        <p:spPr>
          <a:xfrm>
            <a:off x="3109395" y="1732375"/>
            <a:ext cx="761100" cy="761100"/>
          </a:xfrm>
          <a:prstGeom prst="ellipse">
            <a:avLst/>
          </a:prstGeom>
          <a:solidFill>
            <a:srgbClr val="06C167"/>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sp>
        <p:nvSpPr>
          <p:cNvPr id="268" name="Google Shape;268;p68"/>
          <p:cNvSpPr/>
          <p:nvPr/>
        </p:nvSpPr>
        <p:spPr>
          <a:xfrm>
            <a:off x="4706720" y="2112867"/>
            <a:ext cx="2213400" cy="1299000"/>
          </a:xfrm>
          <a:prstGeom prst="roundRect">
            <a:avLst>
              <a:gd fmla="val 1666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sp>
        <p:nvSpPr>
          <p:cNvPr id="269" name="Google Shape;269;p68"/>
          <p:cNvSpPr txBox="1"/>
          <p:nvPr/>
        </p:nvSpPr>
        <p:spPr>
          <a:xfrm>
            <a:off x="5052775" y="2939887"/>
            <a:ext cx="1521300" cy="169200"/>
          </a:xfrm>
          <a:prstGeom prst="rect">
            <a:avLst/>
          </a:prstGeom>
          <a:noFill/>
          <a:ln>
            <a:noFill/>
          </a:ln>
        </p:spPr>
        <p:txBody>
          <a:bodyPr anchorCtr="0" anchor="t" bIns="22850" lIns="45725" spcFirstLastPara="1" rIns="45725" wrap="square" tIns="22850">
            <a:spAutoFit/>
          </a:bodyPr>
          <a:lstStyle/>
          <a:p>
            <a:pPr indent="0" lvl="0" marL="0" marR="0" rtl="0" algn="ctr">
              <a:lnSpc>
                <a:spcPct val="150000"/>
              </a:lnSpc>
              <a:spcBef>
                <a:spcPts val="0"/>
              </a:spcBef>
              <a:spcAft>
                <a:spcPts val="0"/>
              </a:spcAft>
              <a:buNone/>
            </a:pPr>
            <a:r>
              <a:rPr lang="en-GB" sz="800">
                <a:solidFill>
                  <a:srgbClr val="BFBFBF"/>
                </a:solidFill>
                <a:latin typeface="Poppins"/>
                <a:ea typeface="Poppins"/>
                <a:cs typeface="Poppins"/>
                <a:sym typeface="Poppins"/>
              </a:rPr>
              <a:t>CFO</a:t>
            </a:r>
            <a:endParaRPr sz="700"/>
          </a:p>
        </p:txBody>
      </p:sp>
      <p:sp>
        <p:nvSpPr>
          <p:cNvPr id="270" name="Google Shape;270;p68"/>
          <p:cNvSpPr txBox="1"/>
          <p:nvPr/>
        </p:nvSpPr>
        <p:spPr>
          <a:xfrm>
            <a:off x="5052775" y="2752080"/>
            <a:ext cx="1521300" cy="1848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lang="en-GB" sz="900">
                <a:solidFill>
                  <a:srgbClr val="06C167"/>
                </a:solidFill>
                <a:latin typeface="Poppins SemiBold"/>
                <a:ea typeface="Poppins SemiBold"/>
                <a:cs typeface="Poppins SemiBold"/>
                <a:sym typeface="Poppins SemiBold"/>
              </a:rPr>
              <a:t>Deepanshu Chandna</a:t>
            </a:r>
            <a:endParaRPr sz="700"/>
          </a:p>
        </p:txBody>
      </p:sp>
      <p:sp>
        <p:nvSpPr>
          <p:cNvPr id="271" name="Google Shape;271;p68"/>
          <p:cNvSpPr/>
          <p:nvPr/>
        </p:nvSpPr>
        <p:spPr>
          <a:xfrm>
            <a:off x="5432917" y="1732375"/>
            <a:ext cx="761100" cy="761100"/>
          </a:xfrm>
          <a:prstGeom prst="ellipse">
            <a:avLst/>
          </a:prstGeom>
          <a:solidFill>
            <a:srgbClr val="06C167"/>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sp>
        <p:nvSpPr>
          <p:cNvPr id="272" name="Google Shape;272;p68"/>
          <p:cNvSpPr txBox="1"/>
          <p:nvPr/>
        </p:nvSpPr>
        <p:spPr>
          <a:xfrm>
            <a:off x="1629319" y="4025346"/>
            <a:ext cx="5885400" cy="153900"/>
          </a:xfrm>
          <a:prstGeom prst="rect">
            <a:avLst/>
          </a:prstGeom>
          <a:noFill/>
          <a:ln>
            <a:noFill/>
          </a:ln>
        </p:spPr>
        <p:txBody>
          <a:bodyPr anchorCtr="0" anchor="t" bIns="22850" lIns="45725" spcFirstLastPara="1" rIns="45725" wrap="square" tIns="22850">
            <a:spAutoFit/>
          </a:bodyPr>
          <a:lstStyle/>
          <a:p>
            <a:pPr indent="0" lvl="0" marL="0" marR="0" rtl="0" algn="ctr">
              <a:lnSpc>
                <a:spcPct val="150000"/>
              </a:lnSpc>
              <a:spcBef>
                <a:spcPts val="0"/>
              </a:spcBef>
              <a:spcAft>
                <a:spcPts val="0"/>
              </a:spcAft>
              <a:buNone/>
            </a:pPr>
            <a:r>
              <a:t/>
            </a:r>
            <a:endParaRPr sz="700"/>
          </a:p>
        </p:txBody>
      </p:sp>
      <p:pic>
        <p:nvPicPr>
          <p:cNvPr id="273" name="Google Shape;273;p68"/>
          <p:cNvPicPr preferRelativeResize="0"/>
          <p:nvPr>
            <p:ph idx="2" type="pic"/>
          </p:nvPr>
        </p:nvPicPr>
        <p:blipFill rotWithShape="1">
          <a:blip r:embed="rId3">
            <a:alphaModFix/>
          </a:blip>
          <a:srcRect b="0" l="738" r="738" t="0"/>
          <a:stretch/>
        </p:blipFill>
        <p:spPr>
          <a:xfrm>
            <a:off x="786029" y="1731633"/>
            <a:ext cx="762600" cy="762600"/>
          </a:xfrm>
          <a:prstGeom prst="roundRect">
            <a:avLst>
              <a:gd fmla="val 50000" name="adj"/>
            </a:avLst>
          </a:prstGeom>
          <a:noFill/>
          <a:ln>
            <a:noFill/>
          </a:ln>
        </p:spPr>
      </p:pic>
      <p:pic>
        <p:nvPicPr>
          <p:cNvPr id="274" name="Google Shape;274;p68"/>
          <p:cNvPicPr preferRelativeResize="0"/>
          <p:nvPr>
            <p:ph idx="3" type="pic"/>
          </p:nvPr>
        </p:nvPicPr>
        <p:blipFill rotWithShape="1">
          <a:blip r:embed="rId4">
            <a:alphaModFix/>
          </a:blip>
          <a:srcRect b="0" l="1209" r="1209" t="0"/>
          <a:stretch/>
        </p:blipFill>
        <p:spPr>
          <a:xfrm>
            <a:off x="3107743" y="1731633"/>
            <a:ext cx="762600" cy="762600"/>
          </a:xfrm>
          <a:prstGeom prst="roundRect">
            <a:avLst>
              <a:gd fmla="val 50000" name="adj"/>
            </a:avLst>
          </a:prstGeom>
          <a:noFill/>
          <a:ln>
            <a:noFill/>
          </a:ln>
        </p:spPr>
      </p:pic>
      <p:pic>
        <p:nvPicPr>
          <p:cNvPr id="275" name="Google Shape;275;p68"/>
          <p:cNvPicPr preferRelativeResize="0"/>
          <p:nvPr>
            <p:ph idx="4" type="pic"/>
          </p:nvPr>
        </p:nvPicPr>
        <p:blipFill rotWithShape="1">
          <a:blip r:embed="rId5">
            <a:alphaModFix/>
          </a:blip>
          <a:srcRect b="0" l="0" r="0" t="0"/>
          <a:stretch/>
        </p:blipFill>
        <p:spPr>
          <a:xfrm>
            <a:off x="5432175" y="1731633"/>
            <a:ext cx="762600" cy="762600"/>
          </a:xfrm>
          <a:prstGeom prst="roundRect">
            <a:avLst>
              <a:gd fmla="val 50000" name="adj"/>
            </a:avLst>
          </a:prstGeom>
          <a:noFill/>
          <a:ln>
            <a:noFill/>
          </a:ln>
        </p:spPr>
      </p:pic>
      <p:sp>
        <p:nvSpPr>
          <p:cNvPr id="276" name="Google Shape;276;p68"/>
          <p:cNvSpPr/>
          <p:nvPr>
            <p:ph idx="3" type="pic"/>
          </p:nvPr>
        </p:nvSpPr>
        <p:spPr>
          <a:xfrm>
            <a:off x="7718081" y="1731633"/>
            <a:ext cx="762600" cy="762600"/>
          </a:xfrm>
          <a:prstGeom prst="roundRect">
            <a:avLst>
              <a:gd fmla="val 16667" name="adj"/>
            </a:avLst>
          </a:prstGeom>
        </p:spPr>
      </p:sp>
      <p:sp>
        <p:nvSpPr>
          <p:cNvPr id="277" name="Google Shape;277;p68"/>
          <p:cNvSpPr/>
          <p:nvPr/>
        </p:nvSpPr>
        <p:spPr>
          <a:xfrm>
            <a:off x="6993536" y="2112867"/>
            <a:ext cx="2213400" cy="1299000"/>
          </a:xfrm>
          <a:prstGeom prst="roundRect">
            <a:avLst>
              <a:gd fmla="val 1666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sp>
        <p:nvSpPr>
          <p:cNvPr id="278" name="Google Shape;278;p68"/>
          <p:cNvSpPr txBox="1"/>
          <p:nvPr/>
        </p:nvSpPr>
        <p:spPr>
          <a:xfrm>
            <a:off x="7339591" y="2939887"/>
            <a:ext cx="1521300" cy="169200"/>
          </a:xfrm>
          <a:prstGeom prst="rect">
            <a:avLst/>
          </a:prstGeom>
          <a:noFill/>
          <a:ln>
            <a:noFill/>
          </a:ln>
        </p:spPr>
        <p:txBody>
          <a:bodyPr anchorCtr="0" anchor="t" bIns="22850" lIns="45725" spcFirstLastPara="1" rIns="45725" wrap="square" tIns="22850">
            <a:spAutoFit/>
          </a:bodyPr>
          <a:lstStyle/>
          <a:p>
            <a:pPr indent="0" lvl="0" marL="0" marR="0" rtl="0" algn="ctr">
              <a:lnSpc>
                <a:spcPct val="150000"/>
              </a:lnSpc>
              <a:spcBef>
                <a:spcPts val="0"/>
              </a:spcBef>
              <a:spcAft>
                <a:spcPts val="0"/>
              </a:spcAft>
              <a:buNone/>
            </a:pPr>
            <a:r>
              <a:rPr lang="en-GB" sz="800">
                <a:solidFill>
                  <a:srgbClr val="BFBFBF"/>
                </a:solidFill>
                <a:latin typeface="Poppins"/>
                <a:ea typeface="Poppins"/>
                <a:cs typeface="Poppins"/>
                <a:sym typeface="Poppins"/>
              </a:rPr>
              <a:t>CGO</a:t>
            </a:r>
            <a:endParaRPr sz="700"/>
          </a:p>
        </p:txBody>
      </p:sp>
      <p:sp>
        <p:nvSpPr>
          <p:cNvPr id="279" name="Google Shape;279;p68"/>
          <p:cNvSpPr txBox="1"/>
          <p:nvPr/>
        </p:nvSpPr>
        <p:spPr>
          <a:xfrm flipH="1">
            <a:off x="7338725" y="2671925"/>
            <a:ext cx="1521300" cy="1809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lang="en-GB" sz="900">
                <a:solidFill>
                  <a:srgbClr val="06C167"/>
                </a:solidFill>
                <a:latin typeface="Poppins SemiBold"/>
                <a:ea typeface="Poppins SemiBold"/>
                <a:cs typeface="Poppins SemiBold"/>
                <a:sym typeface="Poppins SemiBold"/>
              </a:rPr>
              <a:t>Md. Shimul Hossain</a:t>
            </a:r>
            <a:endParaRPr sz="700"/>
          </a:p>
        </p:txBody>
      </p:sp>
      <p:sp>
        <p:nvSpPr>
          <p:cNvPr id="280" name="Google Shape;280;p68"/>
          <p:cNvSpPr/>
          <p:nvPr/>
        </p:nvSpPr>
        <p:spPr>
          <a:xfrm>
            <a:off x="7719733" y="1732375"/>
            <a:ext cx="761100" cy="761100"/>
          </a:xfrm>
          <a:prstGeom prst="ellipse">
            <a:avLst/>
          </a:prstGeom>
          <a:solidFill>
            <a:srgbClr val="06C167"/>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pic>
        <p:nvPicPr>
          <p:cNvPr id="281" name="Google Shape;281;p68"/>
          <p:cNvPicPr preferRelativeResize="0"/>
          <p:nvPr>
            <p:ph idx="3" type="pic"/>
          </p:nvPr>
        </p:nvPicPr>
        <p:blipFill rotWithShape="1">
          <a:blip r:embed="rId6">
            <a:alphaModFix/>
          </a:blip>
          <a:srcRect b="0" l="855" r="855" t="0"/>
          <a:stretch/>
        </p:blipFill>
        <p:spPr>
          <a:xfrm>
            <a:off x="7718081" y="1731633"/>
            <a:ext cx="762600" cy="762600"/>
          </a:xfrm>
          <a:prstGeom prst="roundRect">
            <a:avLst>
              <a:gd fmla="val 50000" name="adj"/>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04"/>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828" name="Google Shape;828;p104"/>
          <p:cNvGrpSpPr/>
          <p:nvPr/>
        </p:nvGrpSpPr>
        <p:grpSpPr>
          <a:xfrm>
            <a:off x="793471" y="524633"/>
            <a:ext cx="7557071" cy="4163611"/>
            <a:chOff x="2601405" y="1916152"/>
            <a:chExt cx="6646500" cy="5561120"/>
          </a:xfrm>
        </p:grpSpPr>
        <p:sp>
          <p:nvSpPr>
            <p:cNvPr id="829" name="Google Shape;829;p104"/>
            <p:cNvSpPr txBox="1"/>
            <p:nvPr/>
          </p:nvSpPr>
          <p:spPr>
            <a:xfrm>
              <a:off x="2601405" y="1916152"/>
              <a:ext cx="6646500" cy="1171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b="1" lang="en-GB" sz="2700">
                  <a:solidFill>
                    <a:srgbClr val="262626"/>
                  </a:solidFill>
                  <a:latin typeface="Poppins"/>
                  <a:ea typeface="Poppins"/>
                  <a:cs typeface="Poppins"/>
                  <a:sym typeface="Poppins"/>
                </a:rPr>
                <a:t>Risk Assessment</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830" name="Google Shape;830;p104"/>
            <p:cNvSpPr txBox="1"/>
            <p:nvPr/>
          </p:nvSpPr>
          <p:spPr>
            <a:xfrm>
              <a:off x="2601409" y="3797172"/>
              <a:ext cx="5666400" cy="36801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None/>
              </a:pPr>
              <a:r>
                <a:rPr lang="en-GB" sz="800">
                  <a:solidFill>
                    <a:srgbClr val="BFBFBF"/>
                  </a:solidFill>
                  <a:latin typeface="Poppins"/>
                  <a:ea typeface="Poppins"/>
                  <a:cs typeface="Poppins"/>
                  <a:sym typeface="Poppins"/>
                </a:rPr>
                <a:t>The WWMD table provides a structured approach for management's response to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rPr lang="en-GB" sz="800">
                  <a:solidFill>
                    <a:srgbClr val="BFBFBF"/>
                  </a:solidFill>
                  <a:latin typeface="Poppins"/>
                  <a:ea typeface="Poppins"/>
                  <a:cs typeface="Poppins"/>
                  <a:sym typeface="Poppins"/>
                </a:rPr>
                <a:t>various risk scenarios. It offers a roadmap on the actions to be taken based on the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rPr lang="en-GB" sz="800">
                  <a:solidFill>
                    <a:srgbClr val="BFBFBF"/>
                  </a:solidFill>
                  <a:latin typeface="Poppins"/>
                  <a:ea typeface="Poppins"/>
                  <a:cs typeface="Poppins"/>
                  <a:sym typeface="Poppins"/>
                </a:rPr>
                <a:t>magnitude or severity of a particular risk.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Risk ratings.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Response.</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Review Freqeuncy.</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SzPts val="1100"/>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831" name="Google Shape;831;p104"/>
          <p:cNvSpPr txBox="1"/>
          <p:nvPr/>
        </p:nvSpPr>
        <p:spPr>
          <a:xfrm>
            <a:off x="793476" y="1401597"/>
            <a:ext cx="2831700" cy="1848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WWMD Table</a:t>
            </a:r>
            <a:endParaRPr sz="900">
              <a:solidFill>
                <a:srgbClr val="06C167"/>
              </a:solidFill>
              <a:latin typeface="Poppins SemiBold"/>
              <a:ea typeface="Poppins SemiBold"/>
              <a:cs typeface="Poppins SemiBold"/>
              <a:sym typeface="Poppins SemiBold"/>
            </a:endParaRPr>
          </a:p>
        </p:txBody>
      </p:sp>
      <p:pic>
        <p:nvPicPr>
          <p:cNvPr id="832" name="Google Shape;832;p104"/>
          <p:cNvPicPr preferRelativeResize="0"/>
          <p:nvPr/>
        </p:nvPicPr>
        <p:blipFill>
          <a:blip r:embed="rId3">
            <a:alphaModFix/>
          </a:blip>
          <a:stretch>
            <a:fillRect/>
          </a:stretch>
        </p:blipFill>
        <p:spPr>
          <a:xfrm>
            <a:off x="5074175" y="1006325"/>
            <a:ext cx="4069824" cy="3464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05"/>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838" name="Google Shape;838;p105"/>
          <p:cNvGrpSpPr/>
          <p:nvPr/>
        </p:nvGrpSpPr>
        <p:grpSpPr>
          <a:xfrm>
            <a:off x="793471" y="524633"/>
            <a:ext cx="7557071" cy="3978757"/>
            <a:chOff x="2601405" y="1916152"/>
            <a:chExt cx="6646500" cy="5314220"/>
          </a:xfrm>
        </p:grpSpPr>
        <p:sp>
          <p:nvSpPr>
            <p:cNvPr id="839" name="Google Shape;839;p105"/>
            <p:cNvSpPr txBox="1"/>
            <p:nvPr/>
          </p:nvSpPr>
          <p:spPr>
            <a:xfrm>
              <a:off x="2601405" y="1916152"/>
              <a:ext cx="6646500" cy="1171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b="1" lang="en-GB" sz="2700">
                  <a:solidFill>
                    <a:srgbClr val="262626"/>
                  </a:solidFill>
                  <a:latin typeface="Poppins"/>
                  <a:ea typeface="Poppins"/>
                  <a:cs typeface="Poppins"/>
                  <a:sym typeface="Poppins"/>
                </a:rPr>
                <a:t>Risk Assessment</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840" name="Google Shape;840;p105"/>
            <p:cNvSpPr txBox="1"/>
            <p:nvPr/>
          </p:nvSpPr>
          <p:spPr>
            <a:xfrm>
              <a:off x="2601409" y="3797172"/>
              <a:ext cx="5666400" cy="34332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None/>
              </a:pPr>
              <a:r>
                <a:rPr lang="en-GB" sz="800">
                  <a:solidFill>
                    <a:srgbClr val="BFBFBF"/>
                  </a:solidFill>
                  <a:latin typeface="Poppins"/>
                  <a:ea typeface="Poppins"/>
                  <a:cs typeface="Poppins"/>
                  <a:sym typeface="Poppins"/>
                </a:rPr>
                <a:t>The consequence table categorizes risks based on their potential impact. It helps in understanding the severity of a risk event and thus guides Foodie’s risk treatment decisions.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Impacted Business Areas.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Response.</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Review </a:t>
              </a:r>
              <a:r>
                <a:rPr lang="en-GB" sz="800">
                  <a:solidFill>
                    <a:srgbClr val="BFBFBF"/>
                  </a:solidFill>
                  <a:latin typeface="Poppins"/>
                  <a:ea typeface="Poppins"/>
                  <a:cs typeface="Poppins"/>
                  <a:sym typeface="Poppins"/>
                </a:rPr>
                <a:t>Frequency</a:t>
              </a:r>
              <a:r>
                <a:rPr lang="en-GB" sz="800">
                  <a:solidFill>
                    <a:srgbClr val="BFBFBF"/>
                  </a:solidFill>
                  <a:latin typeface="Poppins"/>
                  <a:ea typeface="Poppins"/>
                  <a:cs typeface="Poppins"/>
                  <a:sym typeface="Poppins"/>
                </a:rPr>
                <a:t>.</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SzPts val="1100"/>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841" name="Google Shape;841;p105"/>
          <p:cNvSpPr txBox="1"/>
          <p:nvPr/>
        </p:nvSpPr>
        <p:spPr>
          <a:xfrm>
            <a:off x="793476" y="1401597"/>
            <a:ext cx="2831700" cy="1848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Consequence </a:t>
            </a:r>
            <a:r>
              <a:rPr lang="en-GB" sz="900">
                <a:solidFill>
                  <a:srgbClr val="06C167"/>
                </a:solidFill>
                <a:latin typeface="Poppins SemiBold"/>
                <a:ea typeface="Poppins SemiBold"/>
                <a:cs typeface="Poppins SemiBold"/>
                <a:sym typeface="Poppins SemiBold"/>
              </a:rPr>
              <a:t>Table</a:t>
            </a:r>
            <a:endParaRPr sz="900">
              <a:solidFill>
                <a:srgbClr val="06C167"/>
              </a:solidFill>
              <a:latin typeface="Poppins SemiBold"/>
              <a:ea typeface="Poppins SemiBold"/>
              <a:cs typeface="Poppins SemiBold"/>
              <a:sym typeface="Poppins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pic>
        <p:nvPicPr>
          <p:cNvPr id="846" name="Google Shape;846;p106"/>
          <p:cNvPicPr preferRelativeResize="0"/>
          <p:nvPr/>
        </p:nvPicPr>
        <p:blipFill>
          <a:blip r:embed="rId3">
            <a:alphaModFix/>
          </a:blip>
          <a:stretch>
            <a:fillRect/>
          </a:stretch>
        </p:blipFill>
        <p:spPr>
          <a:xfrm>
            <a:off x="152400" y="191375"/>
            <a:ext cx="8839200" cy="451705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07"/>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852" name="Google Shape;852;p107"/>
          <p:cNvGrpSpPr/>
          <p:nvPr/>
        </p:nvGrpSpPr>
        <p:grpSpPr>
          <a:xfrm>
            <a:off x="793471" y="524633"/>
            <a:ext cx="7557071" cy="4348240"/>
            <a:chOff x="2601405" y="1916152"/>
            <a:chExt cx="6646500" cy="5807720"/>
          </a:xfrm>
        </p:grpSpPr>
        <p:sp>
          <p:nvSpPr>
            <p:cNvPr id="853" name="Google Shape;853;p107"/>
            <p:cNvSpPr txBox="1"/>
            <p:nvPr/>
          </p:nvSpPr>
          <p:spPr>
            <a:xfrm>
              <a:off x="2601405" y="1916152"/>
              <a:ext cx="6646500" cy="1171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b="1" lang="en-GB" sz="2700">
                  <a:solidFill>
                    <a:srgbClr val="262626"/>
                  </a:solidFill>
                  <a:latin typeface="Poppins"/>
                  <a:ea typeface="Poppins"/>
                  <a:cs typeface="Poppins"/>
                  <a:sym typeface="Poppins"/>
                </a:rPr>
                <a:t>Risk Assessment</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854" name="Google Shape;854;p107"/>
            <p:cNvSpPr txBox="1"/>
            <p:nvPr/>
          </p:nvSpPr>
          <p:spPr>
            <a:xfrm>
              <a:off x="2601409" y="3797172"/>
              <a:ext cx="5666400" cy="39267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None/>
              </a:pPr>
              <a:r>
                <a:rPr lang="en-GB" sz="800">
                  <a:solidFill>
                    <a:srgbClr val="BFBFBF"/>
                  </a:solidFill>
                  <a:latin typeface="Poppins"/>
                  <a:ea typeface="Poppins"/>
                  <a:cs typeface="Poppins"/>
                  <a:sym typeface="Poppins"/>
                </a:rPr>
                <a:t>Business Impact Analysis is to systematically evaluate and quantify the potential effects of interruptions or disruptions to Foodie’s food delivery service.</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Single Total loss: The estimated potential financial on a scale of 1 hour, 1 day and 1 week.</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Time or Resources: The critical resources or time required to maintain and restore business operations o</a:t>
              </a:r>
              <a:r>
                <a:rPr lang="en-GB" sz="800">
                  <a:solidFill>
                    <a:srgbClr val="BFBFBF"/>
                  </a:solidFill>
                  <a:latin typeface="Poppins"/>
                  <a:ea typeface="Poppins"/>
                  <a:cs typeface="Poppins"/>
                  <a:sym typeface="Poppins"/>
                </a:rPr>
                <a:t>n a scale of 1 hour, 1 day and 1 week.</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Political: The negative impacts or consequences Foodie might experience in its political environment o</a:t>
              </a:r>
              <a:r>
                <a:rPr lang="en-GB" sz="800">
                  <a:solidFill>
                    <a:srgbClr val="BFBFBF"/>
                  </a:solidFill>
                  <a:latin typeface="Poppins"/>
                  <a:ea typeface="Poppins"/>
                  <a:cs typeface="Poppins"/>
                  <a:sym typeface="Poppins"/>
                </a:rPr>
                <a:t>n a scale of 1 hour, 1 day and 1 week.</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SzPts val="1100"/>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855" name="Google Shape;855;p107"/>
          <p:cNvSpPr txBox="1"/>
          <p:nvPr/>
        </p:nvSpPr>
        <p:spPr>
          <a:xfrm>
            <a:off x="793476" y="1401597"/>
            <a:ext cx="2831700" cy="1848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BIA analysis</a:t>
            </a:r>
            <a:endParaRPr sz="900">
              <a:solidFill>
                <a:srgbClr val="06C167"/>
              </a:solidFill>
              <a:latin typeface="Poppins SemiBold"/>
              <a:ea typeface="Poppins SemiBold"/>
              <a:cs typeface="Poppins SemiBold"/>
              <a:sym typeface="Poppins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pic>
        <p:nvPicPr>
          <p:cNvPr id="860" name="Google Shape;860;p108"/>
          <p:cNvPicPr preferRelativeResize="0"/>
          <p:nvPr/>
        </p:nvPicPr>
        <p:blipFill>
          <a:blip r:embed="rId3">
            <a:alphaModFix/>
          </a:blip>
          <a:stretch>
            <a:fillRect/>
          </a:stretch>
        </p:blipFill>
        <p:spPr>
          <a:xfrm>
            <a:off x="152400" y="577750"/>
            <a:ext cx="8839204" cy="3988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09"/>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866" name="Google Shape;866;p109"/>
          <p:cNvGrpSpPr/>
          <p:nvPr/>
        </p:nvGrpSpPr>
        <p:grpSpPr>
          <a:xfrm>
            <a:off x="793471" y="524633"/>
            <a:ext cx="7557071" cy="3794127"/>
            <a:chOff x="2601405" y="1916152"/>
            <a:chExt cx="6646500" cy="5067620"/>
          </a:xfrm>
        </p:grpSpPr>
        <p:sp>
          <p:nvSpPr>
            <p:cNvPr id="867" name="Google Shape;867;p109"/>
            <p:cNvSpPr txBox="1"/>
            <p:nvPr/>
          </p:nvSpPr>
          <p:spPr>
            <a:xfrm>
              <a:off x="2601405" y="1916152"/>
              <a:ext cx="6646500" cy="1171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b="1" lang="en-GB" sz="2700">
                  <a:solidFill>
                    <a:srgbClr val="262626"/>
                  </a:solidFill>
                  <a:latin typeface="Poppins"/>
                  <a:ea typeface="Poppins"/>
                  <a:cs typeface="Poppins"/>
                  <a:sym typeface="Poppins"/>
                </a:rPr>
                <a:t>Risk Assessment</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868" name="Google Shape;868;p109"/>
            <p:cNvSpPr txBox="1"/>
            <p:nvPr/>
          </p:nvSpPr>
          <p:spPr>
            <a:xfrm>
              <a:off x="2601409" y="3797172"/>
              <a:ext cx="5666400" cy="31866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None/>
              </a:pPr>
              <a:r>
                <a:rPr lang="en-GB" sz="800">
                  <a:solidFill>
                    <a:srgbClr val="BFBFBF"/>
                  </a:solidFill>
                  <a:latin typeface="Poppins"/>
                  <a:ea typeface="Poppins"/>
                  <a:cs typeface="Poppins"/>
                  <a:sym typeface="Poppins"/>
                </a:rPr>
                <a:t>To properly determine the significance of the identified risks and prioritize them, the following processes have been implemented.</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Clr>
                  <a:schemeClr val="dk1"/>
                </a:buClr>
                <a:buSzPts val="1100"/>
                <a:buFont typeface="Arial"/>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Identification of risk tolerance/risk appetite in WWMD table</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Evaluation of business continuity</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Clr>
                  <a:schemeClr val="dk1"/>
                </a:buClr>
                <a:buSzPts val="1100"/>
                <a:buFont typeface="Arial"/>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SzPts val="1100"/>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869" name="Google Shape;869;p109"/>
          <p:cNvSpPr txBox="1"/>
          <p:nvPr/>
        </p:nvSpPr>
        <p:spPr>
          <a:xfrm>
            <a:off x="793476" y="1401597"/>
            <a:ext cx="2831700" cy="1848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Risk Evaluation</a:t>
            </a:r>
            <a:endParaRPr sz="900">
              <a:solidFill>
                <a:srgbClr val="06C167"/>
              </a:solidFill>
              <a:latin typeface="Poppins SemiBold"/>
              <a:ea typeface="Poppins SemiBold"/>
              <a:cs typeface="Poppins SemiBold"/>
              <a:sym typeface="Poppins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10"/>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875" name="Google Shape;875;p110"/>
          <p:cNvGrpSpPr/>
          <p:nvPr/>
        </p:nvGrpSpPr>
        <p:grpSpPr>
          <a:xfrm>
            <a:off x="793471" y="524633"/>
            <a:ext cx="7557071" cy="3609498"/>
            <a:chOff x="2601405" y="1916152"/>
            <a:chExt cx="6646500" cy="4821020"/>
          </a:xfrm>
        </p:grpSpPr>
        <p:sp>
          <p:nvSpPr>
            <p:cNvPr id="876" name="Google Shape;876;p110"/>
            <p:cNvSpPr txBox="1"/>
            <p:nvPr/>
          </p:nvSpPr>
          <p:spPr>
            <a:xfrm>
              <a:off x="2601405" y="1916152"/>
              <a:ext cx="6646500" cy="1171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b="1" lang="en-GB" sz="2700">
                  <a:solidFill>
                    <a:srgbClr val="262626"/>
                  </a:solidFill>
                  <a:latin typeface="Poppins"/>
                  <a:ea typeface="Poppins"/>
                  <a:cs typeface="Poppins"/>
                  <a:sym typeface="Poppins"/>
                </a:rPr>
                <a:t>Risk Assessment</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877" name="Google Shape;877;p110"/>
            <p:cNvSpPr txBox="1"/>
            <p:nvPr/>
          </p:nvSpPr>
          <p:spPr>
            <a:xfrm>
              <a:off x="2601409" y="3797172"/>
              <a:ext cx="5666400" cy="29400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None/>
              </a:pPr>
              <a:r>
                <a:rPr lang="en-GB" sz="800">
                  <a:solidFill>
                    <a:srgbClr val="BFBFBF"/>
                  </a:solidFill>
                  <a:latin typeface="Poppins"/>
                  <a:ea typeface="Poppins"/>
                  <a:cs typeface="Poppins"/>
                  <a:sym typeface="Poppins"/>
                </a:rPr>
                <a:t>To properly define risk appetite in Foodie’s risk management process,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rPr lang="en-GB" sz="800">
                  <a:solidFill>
                    <a:srgbClr val="BFBFBF"/>
                  </a:solidFill>
                  <a:latin typeface="Poppins"/>
                  <a:ea typeface="Poppins"/>
                  <a:cs typeface="Poppins"/>
                  <a:sym typeface="Poppins"/>
                </a:rPr>
                <a:t> Foodie’s strategic business goal and its core business activities needs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rPr lang="en-GB" sz="800">
                  <a:solidFill>
                    <a:srgbClr val="BFBFBF"/>
                  </a:solidFill>
                  <a:latin typeface="Poppins"/>
                  <a:ea typeface="Poppins"/>
                  <a:cs typeface="Poppins"/>
                  <a:sym typeface="Poppins"/>
                </a:rPr>
                <a:t>to be considered.</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SzPts val="1100"/>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878" name="Google Shape;878;p110"/>
          <p:cNvSpPr txBox="1"/>
          <p:nvPr/>
        </p:nvSpPr>
        <p:spPr>
          <a:xfrm>
            <a:off x="793476" y="1401597"/>
            <a:ext cx="2831700" cy="1848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Risk Appetite</a:t>
            </a:r>
            <a:endParaRPr sz="900">
              <a:solidFill>
                <a:srgbClr val="06C167"/>
              </a:solidFill>
              <a:latin typeface="Poppins SemiBold"/>
              <a:ea typeface="Poppins SemiBold"/>
              <a:cs typeface="Poppins SemiBold"/>
              <a:sym typeface="Poppins SemiBold"/>
            </a:endParaRPr>
          </a:p>
        </p:txBody>
      </p:sp>
      <p:pic>
        <p:nvPicPr>
          <p:cNvPr id="879" name="Google Shape;879;p110"/>
          <p:cNvPicPr preferRelativeResize="0"/>
          <p:nvPr/>
        </p:nvPicPr>
        <p:blipFill>
          <a:blip r:embed="rId3">
            <a:alphaModFix/>
          </a:blip>
          <a:stretch>
            <a:fillRect/>
          </a:stretch>
        </p:blipFill>
        <p:spPr>
          <a:xfrm>
            <a:off x="4674750" y="839262"/>
            <a:ext cx="4069824" cy="3464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11"/>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885" name="Google Shape;885;p111"/>
          <p:cNvGrpSpPr/>
          <p:nvPr/>
        </p:nvGrpSpPr>
        <p:grpSpPr>
          <a:xfrm>
            <a:off x="793471" y="524633"/>
            <a:ext cx="7557071" cy="4717723"/>
            <a:chOff x="2601405" y="1916152"/>
            <a:chExt cx="6646500" cy="6301220"/>
          </a:xfrm>
        </p:grpSpPr>
        <p:sp>
          <p:nvSpPr>
            <p:cNvPr id="886" name="Google Shape;886;p111"/>
            <p:cNvSpPr txBox="1"/>
            <p:nvPr/>
          </p:nvSpPr>
          <p:spPr>
            <a:xfrm>
              <a:off x="2601405" y="1916152"/>
              <a:ext cx="6646500" cy="1171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b="1" lang="en-GB" sz="2700">
                  <a:solidFill>
                    <a:srgbClr val="262626"/>
                  </a:solidFill>
                  <a:latin typeface="Poppins"/>
                  <a:ea typeface="Poppins"/>
                  <a:cs typeface="Poppins"/>
                  <a:sym typeface="Poppins"/>
                </a:rPr>
                <a:t>Risk Assessment</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887" name="Google Shape;887;p111"/>
            <p:cNvSpPr txBox="1"/>
            <p:nvPr/>
          </p:nvSpPr>
          <p:spPr>
            <a:xfrm>
              <a:off x="2601409" y="3797172"/>
              <a:ext cx="5666400" cy="44202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None/>
              </a:pPr>
              <a:r>
                <a:rPr lang="en-GB" sz="800">
                  <a:solidFill>
                    <a:srgbClr val="BFBFBF"/>
                  </a:solidFill>
                  <a:latin typeface="Poppins"/>
                  <a:ea typeface="Poppins"/>
                  <a:cs typeface="Poppins"/>
                  <a:sym typeface="Poppins"/>
                </a:rPr>
                <a:t>The purpose of evaluating business continuity and creating a business continuity plan (BCP) is to ensure the ability of Foodie to maintain or quickly resume its critical functions in the face of adverse events or disruptions.  In the document “Foodie- Business Continuity Plan”, we linked the business continuity assessment back to the BIA in the risk </a:t>
              </a:r>
              <a:r>
                <a:rPr lang="en-GB" sz="800">
                  <a:solidFill>
                    <a:srgbClr val="BFBFBF"/>
                  </a:solidFill>
                  <a:latin typeface="Poppins"/>
                  <a:ea typeface="Poppins"/>
                  <a:cs typeface="Poppins"/>
                  <a:sym typeface="Poppins"/>
                </a:rPr>
                <a:t>estimation</a:t>
              </a:r>
              <a:r>
                <a:rPr lang="en-GB" sz="800">
                  <a:solidFill>
                    <a:srgbClr val="BFBFBF"/>
                  </a:solidFill>
                  <a:latin typeface="Poppins"/>
                  <a:ea typeface="Poppins"/>
                  <a:cs typeface="Poppins"/>
                  <a:sym typeface="Poppins"/>
                </a:rPr>
                <a:t> process.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Critical Business Activities Identification</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Business Continuity Risk Assessment</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Business Continuity Plan Development</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Regular Review and Ongoing Maintenance</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SzPts val="1100"/>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888" name="Google Shape;888;p111"/>
          <p:cNvSpPr txBox="1"/>
          <p:nvPr/>
        </p:nvSpPr>
        <p:spPr>
          <a:xfrm>
            <a:off x="793476" y="1401597"/>
            <a:ext cx="2831700" cy="1848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Evaluation of business continuity</a:t>
            </a:r>
            <a:endParaRPr sz="900">
              <a:solidFill>
                <a:srgbClr val="06C167"/>
              </a:solidFill>
              <a:latin typeface="Poppins SemiBold"/>
              <a:ea typeface="Poppins SemiBold"/>
              <a:cs typeface="Poppins SemiBold"/>
              <a:sym typeface="Poppins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12"/>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894" name="Google Shape;894;p112"/>
          <p:cNvGrpSpPr/>
          <p:nvPr/>
        </p:nvGrpSpPr>
        <p:grpSpPr>
          <a:xfrm>
            <a:off x="793471" y="524633"/>
            <a:ext cx="7557071" cy="4717723"/>
            <a:chOff x="2601405" y="1916152"/>
            <a:chExt cx="6646500" cy="6301220"/>
          </a:xfrm>
        </p:grpSpPr>
        <p:sp>
          <p:nvSpPr>
            <p:cNvPr id="895" name="Google Shape;895;p112"/>
            <p:cNvSpPr txBox="1"/>
            <p:nvPr/>
          </p:nvSpPr>
          <p:spPr>
            <a:xfrm>
              <a:off x="2601405" y="1916152"/>
              <a:ext cx="6646500" cy="1171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b="1" lang="en-GB" sz="2700">
                  <a:solidFill>
                    <a:srgbClr val="262626"/>
                  </a:solidFill>
                  <a:latin typeface="Poppins"/>
                  <a:ea typeface="Poppins"/>
                  <a:cs typeface="Poppins"/>
                  <a:sym typeface="Poppins"/>
                </a:rPr>
                <a:t>Risk Assessment</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896" name="Google Shape;896;p112"/>
            <p:cNvSpPr txBox="1"/>
            <p:nvPr/>
          </p:nvSpPr>
          <p:spPr>
            <a:xfrm>
              <a:off x="2601409" y="3797172"/>
              <a:ext cx="5666400" cy="44202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None/>
              </a:pPr>
              <a:r>
                <a:rPr lang="en-GB" sz="800">
                  <a:solidFill>
                    <a:srgbClr val="BFBFBF"/>
                  </a:solidFill>
                  <a:latin typeface="Poppins"/>
                  <a:ea typeface="Poppins"/>
                  <a:cs typeface="Poppins"/>
                  <a:sym typeface="Poppins"/>
                </a:rPr>
                <a:t>The identification of critical business activities serves as a foundational step in ensuring the resilience, continuity, and sustainability of Foodie’s business operations.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What should be considered as Foodie’s critical activities?</a:t>
              </a:r>
              <a:endParaRPr sz="800">
                <a:solidFill>
                  <a:srgbClr val="BFBFBF"/>
                </a:solidFill>
                <a:latin typeface="Poppins"/>
                <a:ea typeface="Poppins"/>
                <a:cs typeface="Poppins"/>
                <a:sym typeface="Poppins"/>
              </a:endParaRPr>
            </a:p>
            <a:p>
              <a:pPr indent="-279400" lvl="1" marL="9144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Considering Foodie is a company that provides food delivery service, the constant availability of food delivery services, food safety and health regulations are essential. Any business activity that can affect the continuity of these business areas can be considered as critical business activity.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Identification</a:t>
              </a:r>
              <a:r>
                <a:rPr lang="en-GB" sz="800">
                  <a:solidFill>
                    <a:srgbClr val="BFBFBF"/>
                  </a:solidFill>
                  <a:latin typeface="Poppins"/>
                  <a:ea typeface="Poppins"/>
                  <a:cs typeface="Poppins"/>
                  <a:sym typeface="Poppins"/>
                </a:rPr>
                <a:t> of critical activities</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rPr lang="en-GB" sz="800">
                  <a:solidFill>
                    <a:srgbClr val="BFBFBF"/>
                  </a:solidFill>
                  <a:latin typeface="Poppins"/>
                  <a:ea typeface="Poppins"/>
                  <a:cs typeface="Poppins"/>
                  <a:sym typeface="Poppins"/>
                </a:rPr>
                <a:t>	</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SzPts val="1100"/>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897" name="Google Shape;897;p112"/>
          <p:cNvSpPr txBox="1"/>
          <p:nvPr/>
        </p:nvSpPr>
        <p:spPr>
          <a:xfrm>
            <a:off x="793476" y="1401597"/>
            <a:ext cx="2831700" cy="1848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Critical Business Activities Identification</a:t>
            </a:r>
            <a:endParaRPr sz="900">
              <a:solidFill>
                <a:srgbClr val="06C167"/>
              </a:solidFill>
              <a:latin typeface="Poppins SemiBold"/>
              <a:ea typeface="Poppins SemiBold"/>
              <a:cs typeface="Poppins SemiBold"/>
              <a:sym typeface="Poppins SemiBo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id="902" name="Google Shape;902;p113"/>
          <p:cNvPicPr preferRelativeResize="0"/>
          <p:nvPr/>
        </p:nvPicPr>
        <p:blipFill>
          <a:blip r:embed="rId3">
            <a:alphaModFix/>
          </a:blip>
          <a:stretch>
            <a:fillRect/>
          </a:stretch>
        </p:blipFill>
        <p:spPr>
          <a:xfrm>
            <a:off x="1591813" y="319550"/>
            <a:ext cx="5960376" cy="450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69"/>
          <p:cNvPicPr preferRelativeResize="0"/>
          <p:nvPr/>
        </p:nvPicPr>
        <p:blipFill rotWithShape="1">
          <a:blip r:embed="rId3">
            <a:alphaModFix/>
          </a:blip>
          <a:srcRect b="21150" l="38898" r="38898" t="21150"/>
          <a:stretch/>
        </p:blipFill>
        <p:spPr>
          <a:xfrm>
            <a:off x="843300" y="1159745"/>
            <a:ext cx="1530225" cy="3040762"/>
          </a:xfrm>
          <a:prstGeom prst="rect">
            <a:avLst/>
          </a:prstGeom>
          <a:noFill/>
          <a:ln>
            <a:noFill/>
          </a:ln>
        </p:spPr>
      </p:pic>
      <p:grpSp>
        <p:nvGrpSpPr>
          <p:cNvPr id="287" name="Google Shape;287;p69"/>
          <p:cNvGrpSpPr/>
          <p:nvPr/>
        </p:nvGrpSpPr>
        <p:grpSpPr>
          <a:xfrm>
            <a:off x="4572000" y="1395531"/>
            <a:ext cx="3451801" cy="2154827"/>
            <a:chOff x="9144000" y="2791062"/>
            <a:chExt cx="6903602" cy="4309654"/>
          </a:xfrm>
        </p:grpSpPr>
        <p:sp>
          <p:nvSpPr>
            <p:cNvPr id="288" name="Google Shape;288;p69"/>
            <p:cNvSpPr txBox="1"/>
            <p:nvPr/>
          </p:nvSpPr>
          <p:spPr>
            <a:xfrm>
              <a:off x="9144000" y="3129616"/>
              <a:ext cx="6903600" cy="39711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a:solidFill>
                    <a:schemeClr val="dk1"/>
                  </a:solidFill>
                  <a:latin typeface="Calibri"/>
                  <a:ea typeface="Calibri"/>
                  <a:cs typeface="Calibri"/>
                  <a:sym typeface="Calibri"/>
                </a:rPr>
                <a:t>Our company structure is designed to comply with ISO 27001 standards, ensuring data security at each operational level. We have an Information Security Management System (ISMS) in place that spans all departments, from customer service to delivery logistics. This integrated approach helps us maintain the confidentiality, integrity, and availability of our data</a:t>
              </a:r>
              <a:endParaRPr b="1" i="0" sz="2400" u="none" cap="none" strike="noStrike">
                <a:solidFill>
                  <a:srgbClr val="0892FD"/>
                </a:solidFill>
                <a:latin typeface="Poppins"/>
                <a:ea typeface="Poppins"/>
                <a:cs typeface="Poppins"/>
                <a:sym typeface="Poppins"/>
              </a:endParaRPr>
            </a:p>
          </p:txBody>
        </p:sp>
        <p:sp>
          <p:nvSpPr>
            <p:cNvPr id="289" name="Google Shape;289;p69"/>
            <p:cNvSpPr txBox="1"/>
            <p:nvPr/>
          </p:nvSpPr>
          <p:spPr>
            <a:xfrm>
              <a:off x="9144001" y="5591828"/>
              <a:ext cx="6903600" cy="307800"/>
            </a:xfrm>
            <a:prstGeom prst="rect">
              <a:avLst/>
            </a:prstGeom>
            <a:noFill/>
            <a:ln>
              <a:noFill/>
            </a:ln>
          </p:spPr>
          <p:txBody>
            <a:bodyPr anchorCtr="0" anchor="t" bIns="22850" lIns="45725" spcFirstLastPara="1" rIns="45725" wrap="square" tIns="22850">
              <a:spAutoFit/>
            </a:bodyPr>
            <a:lstStyle/>
            <a:p>
              <a:pPr indent="0" lvl="0" marL="0" marR="0" rtl="0" algn="just">
                <a:lnSpc>
                  <a:spcPct val="150000"/>
                </a:lnSpc>
                <a:spcBef>
                  <a:spcPts val="0"/>
                </a:spcBef>
                <a:spcAft>
                  <a:spcPts val="0"/>
                </a:spcAft>
                <a:buNone/>
              </a:pPr>
              <a:r>
                <a:t/>
              </a:r>
              <a:endParaRPr sz="700"/>
            </a:p>
          </p:txBody>
        </p:sp>
        <p:sp>
          <p:nvSpPr>
            <p:cNvPr id="290" name="Google Shape;290;p69"/>
            <p:cNvSpPr txBox="1"/>
            <p:nvPr/>
          </p:nvSpPr>
          <p:spPr>
            <a:xfrm>
              <a:off x="9144002" y="2791062"/>
              <a:ext cx="6903600" cy="3387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lang="en-GB" sz="800">
                  <a:solidFill>
                    <a:srgbClr val="06C167"/>
                  </a:solidFill>
                  <a:latin typeface="Poppins"/>
                  <a:ea typeface="Poppins"/>
                  <a:cs typeface="Poppins"/>
                  <a:sym typeface="Poppins"/>
                </a:rPr>
                <a:t>Company Structure</a:t>
              </a:r>
              <a:endParaRPr sz="700"/>
            </a:p>
          </p:txBody>
        </p:sp>
      </p:grpSp>
      <p:grpSp>
        <p:nvGrpSpPr>
          <p:cNvPr id="291" name="Google Shape;291;p69"/>
          <p:cNvGrpSpPr/>
          <p:nvPr/>
        </p:nvGrpSpPr>
        <p:grpSpPr>
          <a:xfrm>
            <a:off x="6997679" y="515908"/>
            <a:ext cx="1760220" cy="1759246"/>
            <a:chOff x="13995359" y="1031816"/>
            <a:chExt cx="3520440" cy="3518492"/>
          </a:xfrm>
        </p:grpSpPr>
        <p:cxnSp>
          <p:nvCxnSpPr>
            <p:cNvPr id="292" name="Google Shape;292;p69"/>
            <p:cNvCxnSpPr/>
            <p:nvPr/>
          </p:nvCxnSpPr>
          <p:spPr>
            <a:xfrm rot="10800000">
              <a:off x="16601399" y="1031816"/>
              <a:ext cx="0" cy="3518492"/>
            </a:xfrm>
            <a:prstGeom prst="straightConnector1">
              <a:avLst/>
            </a:prstGeom>
            <a:noFill/>
            <a:ln cap="rnd" cmpd="sng" w="9525">
              <a:solidFill>
                <a:srgbClr val="D8D8D8"/>
              </a:solidFill>
              <a:prstDash val="solid"/>
              <a:miter lim="800000"/>
              <a:headEnd len="sm" w="sm" type="none"/>
              <a:tailEnd len="sm" w="sm" type="none"/>
            </a:ln>
          </p:spPr>
        </p:cxnSp>
        <p:cxnSp>
          <p:nvCxnSpPr>
            <p:cNvPr id="293" name="Google Shape;293;p69"/>
            <p:cNvCxnSpPr/>
            <p:nvPr/>
          </p:nvCxnSpPr>
          <p:spPr>
            <a:xfrm rot="10800000">
              <a:off x="13995359" y="1946216"/>
              <a:ext cx="3520440" cy="0"/>
            </a:xfrm>
            <a:prstGeom prst="straightConnector1">
              <a:avLst/>
            </a:prstGeom>
            <a:noFill/>
            <a:ln cap="rnd" cmpd="sng" w="9525">
              <a:solidFill>
                <a:srgbClr val="D8D8D8"/>
              </a:solidFill>
              <a:prstDash val="solid"/>
              <a:miter lim="800000"/>
              <a:headEnd len="sm" w="sm" type="none"/>
              <a:tailEnd len="sm" w="sm" type="none"/>
            </a:ln>
          </p:spPr>
        </p:cxnSp>
      </p:grpSp>
      <p:sp>
        <p:nvSpPr>
          <p:cNvPr id="294" name="Google Shape;294;p69"/>
          <p:cNvSpPr/>
          <p:nvPr>
            <p:ph idx="2" type="pic"/>
          </p:nvPr>
        </p:nvSpPr>
        <p:spPr>
          <a:xfrm>
            <a:off x="955766" y="1266057"/>
            <a:ext cx="1305294" cy="2828137"/>
          </a:xfrm>
          <a:prstGeom prst="rect">
            <a:avLst/>
          </a:prstGeom>
          <a:noFill/>
          <a:ln>
            <a:noFill/>
          </a:ln>
        </p:spPr>
      </p:sp>
      <p:pic>
        <p:nvPicPr>
          <p:cNvPr id="295" name="Google Shape;295;p69"/>
          <p:cNvPicPr preferRelativeResize="0"/>
          <p:nvPr/>
        </p:nvPicPr>
        <p:blipFill rotWithShape="1">
          <a:blip r:embed="rId3">
            <a:alphaModFix/>
          </a:blip>
          <a:srcRect b="21150" l="38898" r="38898" t="21150"/>
          <a:stretch/>
        </p:blipFill>
        <p:spPr>
          <a:xfrm>
            <a:off x="2000471" y="926803"/>
            <a:ext cx="1763274" cy="3503860"/>
          </a:xfrm>
          <a:prstGeom prst="rect">
            <a:avLst/>
          </a:prstGeom>
          <a:noFill/>
          <a:ln>
            <a:noFill/>
          </a:ln>
        </p:spPr>
      </p:pic>
      <p:sp>
        <p:nvSpPr>
          <p:cNvPr id="296" name="Google Shape;296;p69"/>
          <p:cNvSpPr/>
          <p:nvPr>
            <p:ph idx="3" type="pic"/>
          </p:nvPr>
        </p:nvSpPr>
        <p:spPr>
          <a:xfrm>
            <a:off x="2130065" y="1049305"/>
            <a:ext cx="1504087" cy="3258854"/>
          </a:xfrm>
          <a:prstGeom prst="rect">
            <a:avLst/>
          </a:prstGeom>
          <a:noFill/>
          <a:ln>
            <a:noFill/>
          </a:ln>
        </p:spPr>
      </p:sp>
      <p:pic>
        <p:nvPicPr>
          <p:cNvPr id="297" name="Google Shape;297;p69"/>
          <p:cNvPicPr preferRelativeResize="0"/>
          <p:nvPr/>
        </p:nvPicPr>
        <p:blipFill>
          <a:blip r:embed="rId4">
            <a:alphaModFix/>
          </a:blip>
          <a:stretch>
            <a:fillRect/>
          </a:stretch>
        </p:blipFill>
        <p:spPr>
          <a:xfrm>
            <a:off x="2130074" y="2031100"/>
            <a:ext cx="1504075" cy="986649"/>
          </a:xfrm>
          <a:prstGeom prst="rect">
            <a:avLst/>
          </a:prstGeom>
          <a:noFill/>
          <a:ln>
            <a:noFill/>
          </a:ln>
        </p:spPr>
      </p:pic>
      <p:pic>
        <p:nvPicPr>
          <p:cNvPr id="298" name="Google Shape;298;p69"/>
          <p:cNvPicPr preferRelativeResize="0"/>
          <p:nvPr/>
        </p:nvPicPr>
        <p:blipFill>
          <a:blip r:embed="rId4">
            <a:alphaModFix/>
          </a:blip>
          <a:stretch>
            <a:fillRect/>
          </a:stretch>
        </p:blipFill>
        <p:spPr>
          <a:xfrm>
            <a:off x="1136649" y="2395400"/>
            <a:ext cx="863824" cy="5666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14"/>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908" name="Google Shape;908;p114"/>
          <p:cNvGrpSpPr/>
          <p:nvPr/>
        </p:nvGrpSpPr>
        <p:grpSpPr>
          <a:xfrm>
            <a:off x="793471" y="524633"/>
            <a:ext cx="7557071" cy="4902353"/>
            <a:chOff x="2601405" y="1916152"/>
            <a:chExt cx="6646500" cy="6547820"/>
          </a:xfrm>
        </p:grpSpPr>
        <p:sp>
          <p:nvSpPr>
            <p:cNvPr id="909" name="Google Shape;909;p114"/>
            <p:cNvSpPr txBox="1"/>
            <p:nvPr/>
          </p:nvSpPr>
          <p:spPr>
            <a:xfrm>
              <a:off x="2601405" y="1916152"/>
              <a:ext cx="6646500" cy="1171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b="1" lang="en-GB" sz="2700">
                  <a:solidFill>
                    <a:srgbClr val="262626"/>
                  </a:solidFill>
                  <a:latin typeface="Poppins"/>
                  <a:ea typeface="Poppins"/>
                  <a:cs typeface="Poppins"/>
                  <a:sym typeface="Poppins"/>
                </a:rPr>
                <a:t>Risk Assessment</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910" name="Google Shape;910;p114"/>
            <p:cNvSpPr txBox="1"/>
            <p:nvPr/>
          </p:nvSpPr>
          <p:spPr>
            <a:xfrm>
              <a:off x="2601409" y="3797172"/>
              <a:ext cx="5666400" cy="46668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None/>
              </a:pPr>
              <a:r>
                <a:rPr lang="en-GB" sz="800">
                  <a:solidFill>
                    <a:srgbClr val="BFBFBF"/>
                  </a:solidFill>
                  <a:latin typeface="Poppins"/>
                  <a:ea typeface="Poppins"/>
                  <a:cs typeface="Poppins"/>
                  <a:sym typeface="Poppins"/>
                </a:rPr>
                <a:t>By summarizing the risk assessment and business impact analysis conducted in Foodie’s TRA table, this section will identify potential threats and vulnerabilities of these critical information assets that could interrupt Foodie's operations, evaluate their potential impact, and establish the foundation upon which our Business Continuity Strategy is built.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What risks would be considered to have a critical impact on business continuity:</a:t>
              </a:r>
              <a:endParaRPr sz="800">
                <a:solidFill>
                  <a:srgbClr val="BFBFBF"/>
                </a:solidFill>
                <a:latin typeface="Poppins"/>
                <a:ea typeface="Poppins"/>
                <a:cs typeface="Poppins"/>
                <a:sym typeface="Poppins"/>
              </a:endParaRPr>
            </a:p>
            <a:p>
              <a:pPr indent="-279400" lvl="1" marL="9144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According to the WWMD table, intolerable risks that are high or critical level.</a:t>
              </a:r>
              <a:endParaRPr sz="800">
                <a:solidFill>
                  <a:srgbClr val="BFBFBF"/>
                </a:solidFill>
                <a:latin typeface="Poppins"/>
                <a:ea typeface="Poppins"/>
                <a:cs typeface="Poppins"/>
                <a:sym typeface="Poppins"/>
              </a:endParaRPr>
            </a:p>
            <a:p>
              <a:pPr indent="-279400" lvl="1" marL="9144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Time-sensitive risks require immediate attention. </a:t>
              </a:r>
              <a:endParaRPr sz="800">
                <a:solidFill>
                  <a:srgbClr val="BFBFBF"/>
                </a:solidFill>
                <a:latin typeface="Poppins"/>
                <a:ea typeface="Poppins"/>
                <a:cs typeface="Poppins"/>
                <a:sym typeface="Poppins"/>
              </a:endParaRPr>
            </a:p>
            <a:p>
              <a:pPr indent="-279400" lvl="1" marL="9144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Residual risks that unacceptable after mitigation.</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BIA analysis</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rPr lang="en-GB" sz="800">
                  <a:solidFill>
                    <a:srgbClr val="BFBFBF"/>
                  </a:solidFill>
                  <a:latin typeface="Poppins"/>
                  <a:ea typeface="Poppins"/>
                  <a:cs typeface="Poppins"/>
                  <a:sym typeface="Poppins"/>
                </a:rPr>
                <a:t>	</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SzPts val="1100"/>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911" name="Google Shape;911;p114"/>
          <p:cNvSpPr txBox="1"/>
          <p:nvPr/>
        </p:nvSpPr>
        <p:spPr>
          <a:xfrm>
            <a:off x="793476" y="1401597"/>
            <a:ext cx="2831700" cy="1848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Business Continuity Risk Assessment</a:t>
            </a:r>
            <a:endParaRPr sz="900">
              <a:solidFill>
                <a:srgbClr val="06C167"/>
              </a:solidFill>
              <a:latin typeface="Poppins SemiBold"/>
              <a:ea typeface="Poppins SemiBold"/>
              <a:cs typeface="Poppins SemiBold"/>
              <a:sym typeface="Poppins SemiBo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pic>
        <p:nvPicPr>
          <p:cNvPr id="916" name="Google Shape;916;p115"/>
          <p:cNvPicPr preferRelativeResize="0"/>
          <p:nvPr/>
        </p:nvPicPr>
        <p:blipFill>
          <a:blip r:embed="rId3">
            <a:alphaModFix/>
          </a:blip>
          <a:stretch>
            <a:fillRect/>
          </a:stretch>
        </p:blipFill>
        <p:spPr>
          <a:xfrm>
            <a:off x="152400" y="152400"/>
            <a:ext cx="4033674" cy="3578574"/>
          </a:xfrm>
          <a:prstGeom prst="rect">
            <a:avLst/>
          </a:prstGeom>
          <a:noFill/>
          <a:ln>
            <a:noFill/>
          </a:ln>
        </p:spPr>
      </p:pic>
      <p:pic>
        <p:nvPicPr>
          <p:cNvPr id="917" name="Google Shape;917;p115"/>
          <p:cNvPicPr preferRelativeResize="0"/>
          <p:nvPr/>
        </p:nvPicPr>
        <p:blipFill>
          <a:blip r:embed="rId4">
            <a:alphaModFix/>
          </a:blip>
          <a:stretch>
            <a:fillRect/>
          </a:stretch>
        </p:blipFill>
        <p:spPr>
          <a:xfrm>
            <a:off x="4694050" y="152400"/>
            <a:ext cx="3526124" cy="35785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16"/>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923" name="Google Shape;923;p116"/>
          <p:cNvGrpSpPr/>
          <p:nvPr/>
        </p:nvGrpSpPr>
        <p:grpSpPr>
          <a:xfrm>
            <a:off x="793471" y="524633"/>
            <a:ext cx="7557071" cy="5825949"/>
            <a:chOff x="2601405" y="1916152"/>
            <a:chExt cx="6646500" cy="7781420"/>
          </a:xfrm>
        </p:grpSpPr>
        <p:sp>
          <p:nvSpPr>
            <p:cNvPr id="924" name="Google Shape;924;p116"/>
            <p:cNvSpPr txBox="1"/>
            <p:nvPr/>
          </p:nvSpPr>
          <p:spPr>
            <a:xfrm>
              <a:off x="2601405" y="1916152"/>
              <a:ext cx="6646500" cy="1171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b="1" lang="en-GB" sz="2700">
                  <a:solidFill>
                    <a:srgbClr val="262626"/>
                  </a:solidFill>
                  <a:latin typeface="Poppins"/>
                  <a:ea typeface="Poppins"/>
                  <a:cs typeface="Poppins"/>
                  <a:sym typeface="Poppins"/>
                </a:rPr>
                <a:t>Risk Assessment</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925" name="Google Shape;925;p116"/>
            <p:cNvSpPr txBox="1"/>
            <p:nvPr/>
          </p:nvSpPr>
          <p:spPr>
            <a:xfrm>
              <a:off x="2601409" y="3797172"/>
              <a:ext cx="5666400" cy="59004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None/>
              </a:pPr>
              <a:r>
                <a:rPr lang="en-GB" sz="800">
                  <a:solidFill>
                    <a:srgbClr val="BFBFBF"/>
                  </a:solidFill>
                  <a:latin typeface="Poppins"/>
                  <a:ea typeface="Poppins"/>
                  <a:cs typeface="Poppins"/>
                  <a:sym typeface="Poppins"/>
                </a:rPr>
                <a:t>To ensure uninterrupted service to our customers and reduce the risk of business disruptions, comprehensive business continuity strategies are tailored to address potential impacts arising from identified critical information assets and its scenarios.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Critical assets and its critical scenarios identified</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Key functions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Primary asset owner</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Procedures to ensure business continuity.</a:t>
              </a:r>
              <a:endParaRPr sz="800">
                <a:solidFill>
                  <a:srgbClr val="BFBFBF"/>
                </a:solidFill>
                <a:latin typeface="Poppins"/>
                <a:ea typeface="Poppins"/>
                <a:cs typeface="Poppins"/>
                <a:sym typeface="Poppins"/>
              </a:endParaRPr>
            </a:p>
            <a:p>
              <a:pPr indent="-279400" lvl="1" marL="9144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Immediate procedures.</a:t>
              </a:r>
              <a:endParaRPr sz="800">
                <a:solidFill>
                  <a:srgbClr val="BFBFBF"/>
                </a:solidFill>
                <a:latin typeface="Poppins"/>
                <a:ea typeface="Poppins"/>
                <a:cs typeface="Poppins"/>
                <a:sym typeface="Poppins"/>
              </a:endParaRPr>
            </a:p>
            <a:p>
              <a:pPr indent="-279400" lvl="1" marL="9144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Short-term procedures.</a:t>
              </a:r>
              <a:endParaRPr sz="800">
                <a:solidFill>
                  <a:srgbClr val="BFBFBF"/>
                </a:solidFill>
                <a:latin typeface="Poppins"/>
                <a:ea typeface="Poppins"/>
                <a:cs typeface="Poppins"/>
                <a:sym typeface="Poppins"/>
              </a:endParaRPr>
            </a:p>
            <a:p>
              <a:pPr indent="-279400" lvl="1" marL="9144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Long-term procedures.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rPr lang="en-GB" sz="800">
                  <a:solidFill>
                    <a:srgbClr val="BFBFBF"/>
                  </a:solidFill>
                  <a:latin typeface="Poppins"/>
                  <a:ea typeface="Poppins"/>
                  <a:cs typeface="Poppins"/>
                  <a:sym typeface="Poppins"/>
                </a:rPr>
                <a:t>	</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SzPts val="1100"/>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926" name="Google Shape;926;p116"/>
          <p:cNvSpPr txBox="1"/>
          <p:nvPr/>
        </p:nvSpPr>
        <p:spPr>
          <a:xfrm>
            <a:off x="793476" y="1401597"/>
            <a:ext cx="2831700" cy="1848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Business Continuity Plan Development</a:t>
            </a:r>
            <a:endParaRPr sz="900">
              <a:solidFill>
                <a:srgbClr val="06C167"/>
              </a:solidFill>
              <a:latin typeface="Poppins SemiBold"/>
              <a:ea typeface="Poppins SemiBold"/>
              <a:cs typeface="Poppins SemiBold"/>
              <a:sym typeface="Poppins SemiBo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pic>
        <p:nvPicPr>
          <p:cNvPr id="931" name="Google Shape;931;p117"/>
          <p:cNvPicPr preferRelativeResize="0"/>
          <p:nvPr/>
        </p:nvPicPr>
        <p:blipFill>
          <a:blip r:embed="rId3">
            <a:alphaModFix/>
          </a:blip>
          <a:stretch>
            <a:fillRect/>
          </a:stretch>
        </p:blipFill>
        <p:spPr>
          <a:xfrm>
            <a:off x="1268425" y="152400"/>
            <a:ext cx="6607159" cy="4838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grpSp>
        <p:nvGrpSpPr>
          <p:cNvPr id="936" name="Google Shape;936;p118"/>
          <p:cNvGrpSpPr/>
          <p:nvPr/>
        </p:nvGrpSpPr>
        <p:grpSpPr>
          <a:xfrm>
            <a:off x="1080718" y="1106834"/>
            <a:ext cx="3447152" cy="3093432"/>
            <a:chOff x="2249734" y="1831120"/>
            <a:chExt cx="6894303" cy="6186863"/>
          </a:xfrm>
        </p:grpSpPr>
        <p:sp>
          <p:nvSpPr>
            <p:cNvPr id="937" name="Google Shape;937;p118"/>
            <p:cNvSpPr txBox="1"/>
            <p:nvPr/>
          </p:nvSpPr>
          <p:spPr>
            <a:xfrm>
              <a:off x="2249736" y="2169674"/>
              <a:ext cx="6894300" cy="9234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b="1" lang="en-GB" sz="2700">
                  <a:solidFill>
                    <a:srgbClr val="262626"/>
                  </a:solidFill>
                  <a:latin typeface="Poppins"/>
                  <a:ea typeface="Poppins"/>
                  <a:cs typeface="Poppins"/>
                  <a:sym typeface="Poppins"/>
                </a:rPr>
                <a:t>Risk Treatment</a:t>
              </a:r>
              <a:endParaRPr sz="700"/>
            </a:p>
          </p:txBody>
        </p:sp>
        <p:sp>
          <p:nvSpPr>
            <p:cNvPr id="938" name="Google Shape;938;p118"/>
            <p:cNvSpPr txBox="1"/>
            <p:nvPr/>
          </p:nvSpPr>
          <p:spPr>
            <a:xfrm>
              <a:off x="2249737" y="1831120"/>
              <a:ext cx="6894300" cy="3387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lang="en-GB" sz="800">
                  <a:solidFill>
                    <a:srgbClr val="06C167"/>
                  </a:solidFill>
                  <a:latin typeface="Poppins"/>
                  <a:ea typeface="Poppins"/>
                  <a:cs typeface="Poppins"/>
                  <a:sym typeface="Poppins"/>
                </a:rPr>
                <a:t>Foodie </a:t>
              </a:r>
              <a:endParaRPr sz="700"/>
            </a:p>
          </p:txBody>
        </p:sp>
        <p:sp>
          <p:nvSpPr>
            <p:cNvPr id="939" name="Google Shape;939;p118"/>
            <p:cNvSpPr txBox="1"/>
            <p:nvPr/>
          </p:nvSpPr>
          <p:spPr>
            <a:xfrm>
              <a:off x="2249735" y="5462883"/>
              <a:ext cx="6894300" cy="25551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SzPts val="1100"/>
                <a:buNone/>
              </a:pPr>
              <a:r>
                <a:rPr lang="en-GB" sz="800">
                  <a:solidFill>
                    <a:srgbClr val="BFBFBF"/>
                  </a:solidFill>
                  <a:latin typeface="Poppins"/>
                  <a:ea typeface="Poppins"/>
                  <a:cs typeface="Poppins"/>
                  <a:sym typeface="Poppins"/>
                </a:rPr>
                <a:t>Foodie’S Information Risk Treatment Plan is a comprehensive strategy for mitigating information security risks within the context of the food industry. It's a crucial component of a broader information security program that helps protect sensitive data and ensure the integrity, confidentiality, and availability of information.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sp>
          <p:nvSpPr>
            <p:cNvPr id="940" name="Google Shape;940;p118"/>
            <p:cNvSpPr txBox="1"/>
            <p:nvPr/>
          </p:nvSpPr>
          <p:spPr>
            <a:xfrm>
              <a:off x="2249734" y="5093551"/>
              <a:ext cx="6894300" cy="3693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Third</a:t>
              </a:r>
              <a:r>
                <a:rPr lang="en-GB" sz="900">
                  <a:solidFill>
                    <a:srgbClr val="06C167"/>
                  </a:solidFill>
                  <a:latin typeface="Poppins SemiBold"/>
                  <a:ea typeface="Poppins SemiBold"/>
                  <a:cs typeface="Poppins SemiBold"/>
                  <a:sym typeface="Poppins SemiBold"/>
                </a:rPr>
                <a:t> step of the Risk Management process cycle</a:t>
              </a:r>
              <a:endParaRPr sz="700"/>
            </a:p>
          </p:txBody>
        </p:sp>
        <p:sp>
          <p:nvSpPr>
            <p:cNvPr id="941" name="Google Shape;941;p118"/>
            <p:cNvSpPr txBox="1"/>
            <p:nvPr/>
          </p:nvSpPr>
          <p:spPr>
            <a:xfrm>
              <a:off x="2574802" y="7159556"/>
              <a:ext cx="1689900" cy="3387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None/>
              </a:pPr>
              <a:r>
                <a:rPr lang="en-GB" sz="800">
                  <a:solidFill>
                    <a:schemeClr val="lt1"/>
                  </a:solidFill>
                  <a:latin typeface="Poppins SemiBold"/>
                  <a:ea typeface="Poppins SemiBold"/>
                  <a:cs typeface="Poppins SemiBold"/>
                  <a:sym typeface="Poppins SemiBold"/>
                </a:rPr>
                <a:t>INSTALL APPS</a:t>
              </a:r>
              <a:endParaRPr sz="700"/>
            </a:p>
          </p:txBody>
        </p:sp>
      </p:grpSp>
      <p:pic>
        <p:nvPicPr>
          <p:cNvPr id="942" name="Google Shape;942;p118"/>
          <p:cNvPicPr preferRelativeResize="0"/>
          <p:nvPr/>
        </p:nvPicPr>
        <p:blipFill rotWithShape="1">
          <a:blip r:embed="rId3">
            <a:alphaModFix/>
          </a:blip>
          <a:srcRect b="21147" l="38896" r="38899" t="21152"/>
          <a:stretch/>
        </p:blipFill>
        <p:spPr>
          <a:xfrm>
            <a:off x="5250450" y="250363"/>
            <a:ext cx="3320423" cy="4642777"/>
          </a:xfrm>
          <a:prstGeom prst="rect">
            <a:avLst/>
          </a:prstGeom>
          <a:noFill/>
          <a:ln>
            <a:noFill/>
          </a:ln>
        </p:spPr>
      </p:pic>
      <p:pic>
        <p:nvPicPr>
          <p:cNvPr id="943" name="Google Shape;943;p118"/>
          <p:cNvPicPr preferRelativeResize="0"/>
          <p:nvPr>
            <p:ph idx="2" type="pic"/>
          </p:nvPr>
        </p:nvPicPr>
        <p:blipFill rotWithShape="1">
          <a:blip r:embed="rId4">
            <a:alphaModFix/>
          </a:blip>
          <a:srcRect b="0" l="14229" r="3662" t="0"/>
          <a:stretch/>
        </p:blipFill>
        <p:spPr>
          <a:xfrm>
            <a:off x="5495838" y="498325"/>
            <a:ext cx="2829649" cy="4195500"/>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19"/>
          <p:cNvSpPr/>
          <p:nvPr/>
        </p:nvSpPr>
        <p:spPr>
          <a:xfrm>
            <a:off x="547838" y="46200"/>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Prioritization of Risks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Cost efficiency analysis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SOA</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marR="0" rtl="0" algn="ctr">
              <a:spcBef>
                <a:spcPts val="0"/>
              </a:spcBef>
              <a:spcAft>
                <a:spcPts val="0"/>
              </a:spcAft>
              <a:buNone/>
            </a:pPr>
            <a:r>
              <a:rPr lang="en-GB" sz="900">
                <a:solidFill>
                  <a:schemeClr val="lt1"/>
                </a:solidFill>
                <a:latin typeface="Calibri"/>
                <a:ea typeface="Calibri"/>
                <a:cs typeface="Calibri"/>
                <a:sym typeface="Calibri"/>
              </a:rPr>
              <a:t>V</a:t>
            </a:r>
            <a:endParaRPr b="0" i="0" sz="900" u="none" cap="none" strike="noStrike">
              <a:solidFill>
                <a:schemeClr val="lt1"/>
              </a:solidFill>
              <a:latin typeface="Calibri"/>
              <a:ea typeface="Calibri"/>
              <a:cs typeface="Calibri"/>
              <a:sym typeface="Calibri"/>
            </a:endParaRPr>
          </a:p>
        </p:txBody>
      </p:sp>
      <p:grpSp>
        <p:nvGrpSpPr>
          <p:cNvPr id="949" name="Google Shape;949;p119"/>
          <p:cNvGrpSpPr/>
          <p:nvPr/>
        </p:nvGrpSpPr>
        <p:grpSpPr>
          <a:xfrm>
            <a:off x="793471" y="524633"/>
            <a:ext cx="7557071" cy="4344485"/>
            <a:chOff x="2601405" y="1916152"/>
            <a:chExt cx="6646500" cy="5802705"/>
          </a:xfrm>
        </p:grpSpPr>
        <p:sp>
          <p:nvSpPr>
            <p:cNvPr id="950" name="Google Shape;950;p119"/>
            <p:cNvSpPr txBox="1"/>
            <p:nvPr/>
          </p:nvSpPr>
          <p:spPr>
            <a:xfrm>
              <a:off x="2601405" y="1916152"/>
              <a:ext cx="6646500" cy="1171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Clr>
                  <a:schemeClr val="dk1"/>
                </a:buClr>
                <a:buFont typeface="Arial"/>
                <a:buNone/>
              </a:pPr>
              <a:r>
                <a:rPr b="1" lang="en-GB" sz="2700">
                  <a:solidFill>
                    <a:srgbClr val="262626"/>
                  </a:solidFill>
                  <a:latin typeface="Poppins"/>
                  <a:ea typeface="Poppins"/>
                  <a:cs typeface="Poppins"/>
                  <a:sym typeface="Poppins"/>
                </a:rPr>
                <a:t>Risk Treatment</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951" name="Google Shape;951;p119"/>
            <p:cNvSpPr txBox="1"/>
            <p:nvPr/>
          </p:nvSpPr>
          <p:spPr>
            <a:xfrm>
              <a:off x="2601409" y="5518957"/>
              <a:ext cx="5666400" cy="2199900"/>
            </a:xfrm>
            <a:prstGeom prst="rect">
              <a:avLst/>
            </a:prstGeom>
            <a:noFill/>
            <a:ln>
              <a:noFill/>
            </a:ln>
          </p:spPr>
          <p:txBody>
            <a:bodyPr anchorCtr="0" anchor="t" bIns="22850" lIns="45725" spcFirstLastPara="1" rIns="45725" wrap="square" tIns="22850">
              <a:spAutoFit/>
            </a:bodyPr>
            <a:lstStyle/>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How the controls are selected</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Risk Retention</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Risk reduction</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Residual risks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952" name="Google Shape;952;p119"/>
          <p:cNvSpPr txBox="1"/>
          <p:nvPr/>
        </p:nvSpPr>
        <p:spPr>
          <a:xfrm>
            <a:off x="793475" y="1401599"/>
            <a:ext cx="2831700" cy="6003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Clr>
                <a:schemeClr val="dk1"/>
              </a:buClr>
              <a:buSzPts val="1100"/>
              <a:buFont typeface="Arial"/>
              <a:buNone/>
            </a:pPr>
            <a:r>
              <a:rPr lang="en-GB" sz="900">
                <a:solidFill>
                  <a:srgbClr val="06C167"/>
                </a:solidFill>
                <a:latin typeface="Poppins SemiBold"/>
                <a:ea typeface="Poppins SemiBold"/>
                <a:cs typeface="Poppins SemiBold"/>
                <a:sym typeface="Poppins SemiBold"/>
              </a:rPr>
              <a:t>Risk Treatment Decision Process</a:t>
            </a:r>
            <a:endParaRPr sz="900">
              <a:solidFill>
                <a:srgbClr val="06C167"/>
              </a:solidFill>
              <a:latin typeface="Poppins SemiBold"/>
              <a:ea typeface="Poppins SemiBold"/>
              <a:cs typeface="Poppins SemiBold"/>
              <a:sym typeface="Poppins SemiBold"/>
            </a:endParaRPr>
          </a:p>
          <a:p>
            <a:pPr indent="0" lvl="0" marL="0" rtl="0" algn="l">
              <a:spcBef>
                <a:spcPts val="0"/>
              </a:spcBef>
              <a:spcAft>
                <a:spcPts val="0"/>
              </a:spcAft>
              <a:buClr>
                <a:schemeClr val="dk1"/>
              </a:buClr>
              <a:buSzPts val="1100"/>
              <a:buFont typeface="Arial"/>
              <a:buNone/>
            </a:pPr>
            <a:r>
              <a:t/>
            </a:r>
            <a:endParaRPr sz="900">
              <a:solidFill>
                <a:srgbClr val="06C167"/>
              </a:solidFill>
              <a:latin typeface="Poppins SemiBold"/>
              <a:ea typeface="Poppins SemiBold"/>
              <a:cs typeface="Poppins SemiBold"/>
              <a:sym typeface="Poppins SemiBold"/>
            </a:endParaRPr>
          </a:p>
          <a:p>
            <a:pPr indent="0" lvl="0" marL="0" rtl="0" algn="l">
              <a:spcBef>
                <a:spcPts val="0"/>
              </a:spcBef>
              <a:spcAft>
                <a:spcPts val="0"/>
              </a:spcAft>
              <a:buClr>
                <a:schemeClr val="dk1"/>
              </a:buClr>
              <a:buFont typeface="Arial"/>
              <a:buNone/>
            </a:pPr>
            <a:r>
              <a:t/>
            </a:r>
            <a:endParaRPr sz="900">
              <a:solidFill>
                <a:srgbClr val="06C167"/>
              </a:solidFill>
              <a:latin typeface="Poppins SemiBold"/>
              <a:ea typeface="Poppins SemiBold"/>
              <a:cs typeface="Poppins SemiBold"/>
              <a:sym typeface="Poppins SemiBold"/>
            </a:endParaRPr>
          </a:p>
          <a:p>
            <a:pPr indent="0" lvl="0" marL="0" marR="0" rtl="0" algn="l">
              <a:spcBef>
                <a:spcPts val="0"/>
              </a:spcBef>
              <a:spcAft>
                <a:spcPts val="0"/>
              </a:spcAft>
              <a:buNone/>
            </a:pPr>
            <a:r>
              <a:t/>
            </a:r>
            <a:endParaRPr sz="900">
              <a:solidFill>
                <a:srgbClr val="06C167"/>
              </a:solidFill>
              <a:latin typeface="Poppins SemiBold"/>
              <a:ea typeface="Poppins SemiBold"/>
              <a:cs typeface="Poppins SemiBold"/>
              <a:sym typeface="Poppins SemiBold"/>
            </a:endParaRPr>
          </a:p>
        </p:txBody>
      </p:sp>
      <p:sp>
        <p:nvSpPr>
          <p:cNvPr id="953" name="Google Shape;953;p119"/>
          <p:cNvSpPr txBox="1"/>
          <p:nvPr/>
        </p:nvSpPr>
        <p:spPr>
          <a:xfrm>
            <a:off x="793476" y="2929797"/>
            <a:ext cx="2831700" cy="3231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lang="en-GB" sz="900">
                <a:solidFill>
                  <a:srgbClr val="06C167"/>
                </a:solidFill>
                <a:latin typeface="Poppins SemiBold"/>
                <a:ea typeface="Poppins SemiBold"/>
                <a:cs typeface="Poppins SemiBold"/>
                <a:sym typeface="Poppins SemiBold"/>
              </a:rPr>
              <a:t>Risk Treatment Options Selection</a:t>
            </a:r>
            <a:endParaRPr sz="700">
              <a:solidFill>
                <a:schemeClr val="dk1"/>
              </a:solidFill>
            </a:endParaRPr>
          </a:p>
          <a:p>
            <a:pPr indent="0" lvl="0" marL="0" marR="0" rtl="0" algn="l">
              <a:spcBef>
                <a:spcPts val="0"/>
              </a:spcBef>
              <a:spcAft>
                <a:spcPts val="0"/>
              </a:spcAft>
              <a:buNone/>
            </a:pPr>
            <a:r>
              <a:t/>
            </a:r>
            <a:endParaRPr sz="900">
              <a:solidFill>
                <a:srgbClr val="06C167"/>
              </a:solidFill>
              <a:latin typeface="Poppins SemiBold"/>
              <a:ea typeface="Poppins SemiBold"/>
              <a:cs typeface="Poppins SemiBold"/>
              <a:sym typeface="Poppins SemiBo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20"/>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959" name="Google Shape;959;p120"/>
          <p:cNvGrpSpPr/>
          <p:nvPr/>
        </p:nvGrpSpPr>
        <p:grpSpPr>
          <a:xfrm>
            <a:off x="793471" y="524633"/>
            <a:ext cx="7557071" cy="5456466"/>
            <a:chOff x="2601405" y="1916152"/>
            <a:chExt cx="6646500" cy="7287920"/>
          </a:xfrm>
        </p:grpSpPr>
        <p:sp>
          <p:nvSpPr>
            <p:cNvPr id="960" name="Google Shape;960;p120"/>
            <p:cNvSpPr txBox="1"/>
            <p:nvPr/>
          </p:nvSpPr>
          <p:spPr>
            <a:xfrm>
              <a:off x="2601405" y="1916152"/>
              <a:ext cx="6646500" cy="1171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b="1" lang="en-GB" sz="2700">
                  <a:solidFill>
                    <a:srgbClr val="262626"/>
                  </a:solidFill>
                  <a:latin typeface="Poppins"/>
                  <a:ea typeface="Poppins"/>
                  <a:cs typeface="Poppins"/>
                  <a:sym typeface="Poppins"/>
                </a:rPr>
                <a:t>Risk Treatment</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961" name="Google Shape;961;p120"/>
            <p:cNvSpPr txBox="1"/>
            <p:nvPr/>
          </p:nvSpPr>
          <p:spPr>
            <a:xfrm>
              <a:off x="2601409" y="3797172"/>
              <a:ext cx="5666400" cy="5406900"/>
            </a:xfrm>
            <a:prstGeom prst="rect">
              <a:avLst/>
            </a:prstGeom>
            <a:noFill/>
            <a:ln>
              <a:noFill/>
            </a:ln>
          </p:spPr>
          <p:txBody>
            <a:bodyPr anchorCtr="0" anchor="t" bIns="22850" lIns="45725" spcFirstLastPara="1" rIns="45725" wrap="square" tIns="22850">
              <a:spAutoFit/>
            </a:bodyPr>
            <a:lstStyle/>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Prioritization of Risks: By quantifying potential losses, Foodie can prioritize risks in order of magnitude, ensuring that the most severe threats are addressed first and its controls are selected accordingly.</a:t>
              </a:r>
              <a:endParaRPr sz="800">
                <a:solidFill>
                  <a:srgbClr val="BFBFBF"/>
                </a:solidFill>
                <a:latin typeface="Poppins"/>
                <a:ea typeface="Poppins"/>
                <a:cs typeface="Poppins"/>
                <a:sym typeface="Poppins"/>
              </a:endParaRPr>
            </a:p>
            <a:p>
              <a:pPr indent="-279400" lvl="1" marL="9144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Use of OpenFair Risk Analytic tool.</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Clr>
                  <a:schemeClr val="dk1"/>
                </a:buClr>
                <a:buSzPts val="1100"/>
                <a:buFont typeface="Arial"/>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Cost efficiency analysis: With clear loss calculations, Foodie can allocate appropriate resources for mitigation strategies and ensure that they are financially prepared for potential risks.</a:t>
              </a:r>
              <a:endParaRPr sz="800">
                <a:solidFill>
                  <a:srgbClr val="BFBFBF"/>
                </a:solidFill>
                <a:latin typeface="Poppins"/>
                <a:ea typeface="Poppins"/>
                <a:cs typeface="Poppins"/>
                <a:sym typeface="Poppins"/>
              </a:endParaRPr>
            </a:p>
            <a:p>
              <a:pPr indent="-279400" lvl="1" marL="9144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Current Average loss (total risk): It describes the average financial loss per year of a specific risk scenario of one of Foodie’s critical assets.</a:t>
              </a:r>
              <a:endParaRPr sz="800">
                <a:solidFill>
                  <a:srgbClr val="BFBFBF"/>
                </a:solidFill>
                <a:latin typeface="Poppins"/>
                <a:ea typeface="Poppins"/>
                <a:cs typeface="Poppins"/>
                <a:sym typeface="Poppins"/>
              </a:endParaRPr>
            </a:p>
            <a:p>
              <a:pPr indent="-279400" lvl="1" marL="9144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Single total loss: It describes the potential financial loss of a specific risk scenario of one of Foodie’s critical assets that happens once.</a:t>
              </a:r>
              <a:endParaRPr sz="800">
                <a:solidFill>
                  <a:srgbClr val="BFBFBF"/>
                </a:solidFill>
                <a:latin typeface="Poppins"/>
                <a:ea typeface="Poppins"/>
                <a:cs typeface="Poppins"/>
                <a:sym typeface="Poppins"/>
              </a:endParaRPr>
            </a:p>
            <a:p>
              <a:pPr indent="-279400" lvl="1" marL="9144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Contact Frequency: the frequency with which a threat event (e.g., a cyber attack) comes into contact with Foodie’s vulnerable asset or system.</a:t>
              </a:r>
              <a:endParaRPr sz="800">
                <a:solidFill>
                  <a:srgbClr val="BFBFBF"/>
                </a:solidFill>
                <a:latin typeface="Poppins"/>
                <a:ea typeface="Poppins"/>
                <a:cs typeface="Poppins"/>
                <a:sym typeface="Poppins"/>
              </a:endParaRPr>
            </a:p>
            <a:p>
              <a:pPr indent="-279400" lvl="1" marL="9144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Primary Loss Magnitude: Once a threat event occurs, PLM determines the magnitude of loss that results directly from that event. In Foodie’s context, it is a loss of productivity for our delivery service.</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SzPts val="1100"/>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962" name="Google Shape;962;p120"/>
          <p:cNvSpPr txBox="1"/>
          <p:nvPr/>
        </p:nvSpPr>
        <p:spPr>
          <a:xfrm>
            <a:off x="793476" y="1401597"/>
            <a:ext cx="2831700" cy="3231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Clr>
                <a:schemeClr val="dk1"/>
              </a:buClr>
              <a:buSzPts val="1100"/>
              <a:buFont typeface="Arial"/>
              <a:buNone/>
            </a:pPr>
            <a:r>
              <a:rPr lang="en-GB" sz="900">
                <a:solidFill>
                  <a:srgbClr val="06C167"/>
                </a:solidFill>
                <a:latin typeface="Poppins SemiBold"/>
                <a:ea typeface="Poppins SemiBold"/>
                <a:cs typeface="Poppins SemiBold"/>
                <a:sym typeface="Poppins SemiBold"/>
              </a:rPr>
              <a:t>Risk Treatment Decision Process</a:t>
            </a:r>
            <a:endParaRPr sz="900">
              <a:solidFill>
                <a:srgbClr val="06C167"/>
              </a:solidFill>
              <a:latin typeface="Poppins SemiBold"/>
              <a:ea typeface="Poppins SemiBold"/>
              <a:cs typeface="Poppins SemiBold"/>
              <a:sym typeface="Poppins SemiBold"/>
            </a:endParaRPr>
          </a:p>
          <a:p>
            <a:pPr indent="0" lvl="0" marL="0" marR="0" rtl="0" algn="l">
              <a:spcBef>
                <a:spcPts val="0"/>
              </a:spcBef>
              <a:spcAft>
                <a:spcPts val="0"/>
              </a:spcAft>
              <a:buNone/>
            </a:pPr>
            <a:r>
              <a:t/>
            </a:r>
            <a:endParaRPr sz="900">
              <a:solidFill>
                <a:srgbClr val="06C167"/>
              </a:solidFill>
              <a:latin typeface="Poppins SemiBold"/>
              <a:ea typeface="Poppins SemiBold"/>
              <a:cs typeface="Poppins SemiBold"/>
              <a:sym typeface="Poppins SemiBo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pic>
        <p:nvPicPr>
          <p:cNvPr id="967" name="Google Shape;967;p121"/>
          <p:cNvPicPr preferRelativeResize="0"/>
          <p:nvPr/>
        </p:nvPicPr>
        <p:blipFill>
          <a:blip r:embed="rId3">
            <a:alphaModFix/>
          </a:blip>
          <a:stretch>
            <a:fillRect/>
          </a:stretch>
        </p:blipFill>
        <p:spPr>
          <a:xfrm>
            <a:off x="109113" y="547875"/>
            <a:ext cx="8925776" cy="40477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22"/>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973" name="Google Shape;973;p122"/>
          <p:cNvGrpSpPr/>
          <p:nvPr/>
        </p:nvGrpSpPr>
        <p:grpSpPr>
          <a:xfrm>
            <a:off x="793471" y="524633"/>
            <a:ext cx="7557071" cy="6010579"/>
            <a:chOff x="2601405" y="1916152"/>
            <a:chExt cx="6646500" cy="8028020"/>
          </a:xfrm>
        </p:grpSpPr>
        <p:sp>
          <p:nvSpPr>
            <p:cNvPr id="974" name="Google Shape;974;p122"/>
            <p:cNvSpPr txBox="1"/>
            <p:nvPr/>
          </p:nvSpPr>
          <p:spPr>
            <a:xfrm>
              <a:off x="2601405" y="1916152"/>
              <a:ext cx="6646500" cy="1171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b="1" lang="en-GB" sz="2700">
                  <a:solidFill>
                    <a:srgbClr val="262626"/>
                  </a:solidFill>
                  <a:latin typeface="Poppins"/>
                  <a:ea typeface="Poppins"/>
                  <a:cs typeface="Poppins"/>
                  <a:sym typeface="Poppins"/>
                </a:rPr>
                <a:t>Risk Treatment</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975" name="Google Shape;975;p122"/>
            <p:cNvSpPr txBox="1"/>
            <p:nvPr/>
          </p:nvSpPr>
          <p:spPr>
            <a:xfrm>
              <a:off x="2601409" y="3797172"/>
              <a:ext cx="5666400" cy="61470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None/>
              </a:pPr>
              <a:r>
                <a:rPr lang="en-GB" sz="800">
                  <a:solidFill>
                    <a:srgbClr val="BFBFBF"/>
                  </a:solidFill>
                  <a:latin typeface="Poppins"/>
                  <a:ea typeface="Poppins"/>
                  <a:cs typeface="Poppins"/>
                  <a:sym typeface="Poppins"/>
                </a:rPr>
                <a:t>The statement of applicability has also been identified to help Foodie ensure that all potential risk treatments (controls) are considered, justified, and documented. Foodie’s SOA document outlines which of the standard’s controls are applicable to Foodie and explains why those controls have been selected. Full document can be found in “Foodie The Statement of Applicability”</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Clarifying Relevant Controls: The SOA provides a comprehensive list of controls and their applicability. Foodie can quickly identify which controls are relevant to which risks, streamlining the treatment decision process.</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Gap Analysis: The SOA helps identify areas where current security measures may be lacking, aiding the decision-making process on what additional controls are needed.</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Explaining Control Choices: The explanations in the SOA provide a rationale for why certain controls were chosen and others were excluded. This reasoning can guide risk treatment decisions by providing context and clarity.</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Continuous Improvement: As risks evolve, Foodie will continuously update the SOA document, ensuring that the risk treatment decision process is always based on current, relevant information.</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Clr>
                  <a:schemeClr val="dk1"/>
                </a:buClr>
                <a:buSzPts val="1100"/>
                <a:buFont typeface="Arial"/>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SzPts val="1100"/>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976" name="Google Shape;976;p122"/>
          <p:cNvSpPr txBox="1"/>
          <p:nvPr/>
        </p:nvSpPr>
        <p:spPr>
          <a:xfrm>
            <a:off x="793476" y="1401597"/>
            <a:ext cx="2831700" cy="3231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SzPts val="1100"/>
              <a:buNone/>
            </a:pPr>
            <a:r>
              <a:rPr lang="en-GB" sz="900">
                <a:solidFill>
                  <a:srgbClr val="06C167"/>
                </a:solidFill>
                <a:latin typeface="Poppins SemiBold"/>
                <a:ea typeface="Poppins SemiBold"/>
                <a:cs typeface="Poppins SemiBold"/>
                <a:sym typeface="Poppins SemiBold"/>
              </a:rPr>
              <a:t>Risk Treatment Decision Process</a:t>
            </a:r>
            <a:endParaRPr sz="900">
              <a:solidFill>
                <a:srgbClr val="06C167"/>
              </a:solidFill>
              <a:latin typeface="Poppins SemiBold"/>
              <a:ea typeface="Poppins SemiBold"/>
              <a:cs typeface="Poppins SemiBold"/>
              <a:sym typeface="Poppins SemiBold"/>
            </a:endParaRPr>
          </a:p>
          <a:p>
            <a:pPr indent="0" lvl="0" marL="0" marR="0" rtl="0" algn="l">
              <a:spcBef>
                <a:spcPts val="0"/>
              </a:spcBef>
              <a:spcAft>
                <a:spcPts val="0"/>
              </a:spcAft>
              <a:buNone/>
            </a:pPr>
            <a:r>
              <a:t/>
            </a:r>
            <a:endParaRPr sz="900">
              <a:solidFill>
                <a:srgbClr val="06C167"/>
              </a:solidFill>
              <a:latin typeface="Poppins SemiBold"/>
              <a:ea typeface="Poppins SemiBold"/>
              <a:cs typeface="Poppins SemiBold"/>
              <a:sym typeface="Poppins SemiBo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pic>
        <p:nvPicPr>
          <p:cNvPr id="981" name="Google Shape;981;p123"/>
          <p:cNvPicPr preferRelativeResize="0"/>
          <p:nvPr/>
        </p:nvPicPr>
        <p:blipFill>
          <a:blip r:embed="rId3">
            <a:alphaModFix/>
          </a:blip>
          <a:stretch>
            <a:fillRect/>
          </a:stretch>
        </p:blipFill>
        <p:spPr>
          <a:xfrm>
            <a:off x="152400" y="152400"/>
            <a:ext cx="5734050"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70"/>
          <p:cNvSpPr/>
          <p:nvPr/>
        </p:nvSpPr>
        <p:spPr>
          <a:xfrm>
            <a:off x="5405471" y="4216333"/>
            <a:ext cx="3194127" cy="206478"/>
          </a:xfrm>
          <a:prstGeom prst="ellipse">
            <a:avLst/>
          </a:prstGeom>
          <a:solidFill>
            <a:srgbClr val="D8D8D8"/>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pic>
        <p:nvPicPr>
          <p:cNvPr id="304" name="Google Shape;304;p70"/>
          <p:cNvPicPr preferRelativeResize="0"/>
          <p:nvPr/>
        </p:nvPicPr>
        <p:blipFill rotWithShape="1">
          <a:blip r:embed="rId3">
            <a:alphaModFix/>
          </a:blip>
          <a:srcRect b="21150" l="38898" r="38898" t="21150"/>
          <a:stretch/>
        </p:blipFill>
        <p:spPr>
          <a:xfrm rot="-900000">
            <a:off x="5990854" y="1483968"/>
            <a:ext cx="1411078" cy="2804007"/>
          </a:xfrm>
          <a:prstGeom prst="rect">
            <a:avLst/>
          </a:prstGeom>
          <a:noFill/>
          <a:ln>
            <a:noFill/>
          </a:ln>
        </p:spPr>
      </p:pic>
      <p:sp>
        <p:nvSpPr>
          <p:cNvPr id="305" name="Google Shape;305;p70"/>
          <p:cNvSpPr/>
          <p:nvPr/>
        </p:nvSpPr>
        <p:spPr>
          <a:xfrm>
            <a:off x="873501" y="783006"/>
            <a:ext cx="3288900" cy="33375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306" name="Google Shape;306;p70"/>
          <p:cNvGrpSpPr/>
          <p:nvPr/>
        </p:nvGrpSpPr>
        <p:grpSpPr>
          <a:xfrm>
            <a:off x="304575" y="791890"/>
            <a:ext cx="4534258" cy="2454193"/>
            <a:chOff x="2829322" y="2431823"/>
            <a:chExt cx="5666406" cy="2583633"/>
          </a:xfrm>
        </p:grpSpPr>
        <p:sp>
          <p:nvSpPr>
            <p:cNvPr id="307" name="Google Shape;307;p70"/>
            <p:cNvSpPr txBox="1"/>
            <p:nvPr/>
          </p:nvSpPr>
          <p:spPr>
            <a:xfrm>
              <a:off x="2829322" y="2715949"/>
              <a:ext cx="5666400" cy="1448700"/>
            </a:xfrm>
            <a:prstGeom prst="rect">
              <a:avLst/>
            </a:prstGeom>
            <a:noFill/>
            <a:ln>
              <a:noFill/>
            </a:ln>
          </p:spPr>
          <p:txBody>
            <a:bodyPr anchorCtr="0" anchor="t" bIns="22850" lIns="45725" spcFirstLastPara="1" rIns="45725" wrap="square" tIns="22850">
              <a:spAutoFit/>
            </a:bodyPr>
            <a:lstStyle/>
            <a:p>
              <a:pPr indent="0" lvl="0" marL="0" rtl="0" algn="just">
                <a:lnSpc>
                  <a:spcPct val="120000"/>
                </a:lnSpc>
                <a:spcBef>
                  <a:spcPts val="1200"/>
                </a:spcBef>
                <a:spcAft>
                  <a:spcPts val="0"/>
                </a:spcAft>
                <a:buClr>
                  <a:schemeClr val="dk1"/>
                </a:buClr>
                <a:buSzPts val="1100"/>
                <a:buFont typeface="Arial"/>
                <a:buNone/>
              </a:pPr>
              <a:r>
                <a:rPr lang="en-GB" sz="900">
                  <a:solidFill>
                    <a:schemeClr val="dk1"/>
                  </a:solidFill>
                </a:rPr>
                <a:t>To provide convenient and reliable food delivery services that connect customers with their favourite restaurants and food establishments, ensuring timely and delicious meals are delivered right to their doorstep. We aim to enhance the overall dining experience, saving customers time and effort while supporting local businesses in the process.</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800">
                <a:solidFill>
                  <a:schemeClr val="dk1"/>
                </a:solidFill>
              </a:endParaRPr>
            </a:p>
            <a:p>
              <a:pPr indent="0" lvl="0" marL="0" marR="0" rtl="0" algn="l">
                <a:spcBef>
                  <a:spcPts val="0"/>
                </a:spcBef>
                <a:spcAft>
                  <a:spcPts val="0"/>
                </a:spcAft>
                <a:buNone/>
              </a:pPr>
              <a:r>
                <a:t/>
              </a:r>
              <a:endParaRPr b="1" sz="2400">
                <a:solidFill>
                  <a:srgbClr val="262626"/>
                </a:solidFill>
                <a:latin typeface="Poppins"/>
                <a:ea typeface="Poppins"/>
                <a:cs typeface="Poppins"/>
                <a:sym typeface="Poppins"/>
              </a:endParaRPr>
            </a:p>
          </p:txBody>
        </p:sp>
        <p:sp>
          <p:nvSpPr>
            <p:cNvPr id="308" name="Google Shape;308;p70"/>
            <p:cNvSpPr txBox="1"/>
            <p:nvPr/>
          </p:nvSpPr>
          <p:spPr>
            <a:xfrm>
              <a:off x="2829328" y="2431823"/>
              <a:ext cx="5666400" cy="1782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lang="en-GB" sz="800">
                  <a:solidFill>
                    <a:srgbClr val="06C167"/>
                  </a:solidFill>
                  <a:latin typeface="Poppins"/>
                  <a:ea typeface="Poppins"/>
                  <a:cs typeface="Poppins"/>
                  <a:sym typeface="Poppins"/>
                </a:rPr>
                <a:t>Mission</a:t>
              </a:r>
              <a:endParaRPr sz="700"/>
            </a:p>
          </p:txBody>
        </p:sp>
        <p:sp>
          <p:nvSpPr>
            <p:cNvPr id="309" name="Google Shape;309;p70"/>
            <p:cNvSpPr txBox="1"/>
            <p:nvPr/>
          </p:nvSpPr>
          <p:spPr>
            <a:xfrm>
              <a:off x="2829322" y="4164656"/>
              <a:ext cx="5666400" cy="850800"/>
            </a:xfrm>
            <a:prstGeom prst="rect">
              <a:avLst/>
            </a:prstGeom>
            <a:noFill/>
            <a:ln>
              <a:noFill/>
            </a:ln>
          </p:spPr>
          <p:txBody>
            <a:bodyPr anchorCtr="0" anchor="t" bIns="22850" lIns="45725" spcFirstLastPara="1" rIns="45725" wrap="square" tIns="22850">
              <a:spAutoFit/>
            </a:bodyPr>
            <a:lstStyle/>
            <a:p>
              <a:pPr indent="0" lvl="0" marL="0" marR="0" rtl="0" algn="l">
                <a:lnSpc>
                  <a:spcPct val="150000"/>
                </a:lnSpc>
                <a:spcBef>
                  <a:spcPts val="0"/>
                </a:spcBef>
                <a:spcAft>
                  <a:spcPts val="0"/>
                </a:spcAft>
                <a:buNone/>
              </a:pPr>
              <a:r>
                <a:rPr lang="en-GB" sz="900">
                  <a:solidFill>
                    <a:schemeClr val="dk1"/>
                  </a:solidFill>
                </a:rPr>
                <a:t>Our vision is to become the leading and most trusted food delivery platform, revolutionizing the way people access and enjoy their favourite meals. We aspire to create seamless and enjoyable dining experiences for customers while empowering restaurants to expand their reach and grow their businesses.</a:t>
              </a:r>
              <a:endParaRPr sz="400"/>
            </a:p>
          </p:txBody>
        </p:sp>
        <p:sp>
          <p:nvSpPr>
            <p:cNvPr id="310" name="Google Shape;310;p70"/>
            <p:cNvSpPr txBox="1"/>
            <p:nvPr/>
          </p:nvSpPr>
          <p:spPr>
            <a:xfrm>
              <a:off x="2829322" y="3778687"/>
              <a:ext cx="5666400" cy="1944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Vision</a:t>
              </a:r>
              <a:endParaRPr sz="700"/>
            </a:p>
          </p:txBody>
        </p:sp>
      </p:grpSp>
      <p:pic>
        <p:nvPicPr>
          <p:cNvPr id="311" name="Google Shape;311;p70"/>
          <p:cNvPicPr preferRelativeResize="0"/>
          <p:nvPr/>
        </p:nvPicPr>
        <p:blipFill>
          <a:blip r:embed="rId4">
            <a:alphaModFix/>
          </a:blip>
          <a:stretch>
            <a:fillRect/>
          </a:stretch>
        </p:blipFill>
        <p:spPr>
          <a:xfrm>
            <a:off x="6231625" y="2571750"/>
            <a:ext cx="987242" cy="6476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24"/>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987" name="Google Shape;987;p124"/>
          <p:cNvGrpSpPr/>
          <p:nvPr/>
        </p:nvGrpSpPr>
        <p:grpSpPr>
          <a:xfrm>
            <a:off x="793471" y="524633"/>
            <a:ext cx="7557071" cy="3240014"/>
            <a:chOff x="2601405" y="1916152"/>
            <a:chExt cx="6646500" cy="4327520"/>
          </a:xfrm>
        </p:grpSpPr>
        <p:sp>
          <p:nvSpPr>
            <p:cNvPr id="988" name="Google Shape;988;p124"/>
            <p:cNvSpPr txBox="1"/>
            <p:nvPr/>
          </p:nvSpPr>
          <p:spPr>
            <a:xfrm>
              <a:off x="2601405" y="1916152"/>
              <a:ext cx="6646500" cy="1171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b="1" lang="en-GB" sz="2700">
                  <a:solidFill>
                    <a:srgbClr val="262626"/>
                  </a:solidFill>
                  <a:latin typeface="Poppins"/>
                  <a:ea typeface="Poppins"/>
                  <a:cs typeface="Poppins"/>
                  <a:sym typeface="Poppins"/>
                </a:rPr>
                <a:t>Risk Treatment</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989" name="Google Shape;989;p124"/>
            <p:cNvSpPr txBox="1"/>
            <p:nvPr/>
          </p:nvSpPr>
          <p:spPr>
            <a:xfrm>
              <a:off x="2601409" y="3797172"/>
              <a:ext cx="5666400" cy="2446500"/>
            </a:xfrm>
            <a:prstGeom prst="rect">
              <a:avLst/>
            </a:prstGeom>
            <a:noFill/>
            <a:ln>
              <a:noFill/>
            </a:ln>
          </p:spPr>
          <p:txBody>
            <a:bodyPr anchorCtr="0" anchor="t" bIns="22850" lIns="45725" spcFirstLastPara="1" rIns="45725" wrap="square" tIns="22850">
              <a:spAutoFit/>
            </a:bodyPr>
            <a:lstStyle/>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Risk Retention</a:t>
              </a:r>
              <a:endParaRPr sz="800">
                <a:solidFill>
                  <a:srgbClr val="BFBFBF"/>
                </a:solidFill>
                <a:latin typeface="Poppins"/>
                <a:ea typeface="Poppins"/>
                <a:cs typeface="Poppins"/>
                <a:sym typeface="Poppins"/>
              </a:endParaRPr>
            </a:p>
            <a:p>
              <a:pPr indent="-279400" lvl="1" marL="9144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According to the WWMD table, if the Single Total Loss of one particular risk is less than 5,000$ or the primary loss magnitude (percentage of delivery service affected) is less than 25%, we consider this risk level medium and it is tolerable. Foodie will accept the residual risks.</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Risk reduction</a:t>
              </a:r>
              <a:endParaRPr sz="800">
                <a:solidFill>
                  <a:srgbClr val="BFBFBF"/>
                </a:solidFill>
                <a:latin typeface="Poppins"/>
                <a:ea typeface="Poppins"/>
                <a:cs typeface="Poppins"/>
                <a:sym typeface="Poppins"/>
              </a:endParaRPr>
            </a:p>
            <a:p>
              <a:pPr indent="-279400" lvl="1" marL="9144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If the Single Total Loss of one particular risk is more than 5,000$ or the primary loss magnitude (percentage of delivery service affected) is more than 50%, we consider this risk level is high and it is intolerable. Appropriate controls will be implemented to mitigate such risk.</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990" name="Google Shape;990;p124"/>
          <p:cNvSpPr txBox="1"/>
          <p:nvPr/>
        </p:nvSpPr>
        <p:spPr>
          <a:xfrm>
            <a:off x="793476" y="1401597"/>
            <a:ext cx="2831700" cy="3231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lang="en-GB" sz="900">
                <a:solidFill>
                  <a:srgbClr val="06C167"/>
                </a:solidFill>
                <a:latin typeface="Poppins SemiBold"/>
                <a:ea typeface="Poppins SemiBold"/>
                <a:cs typeface="Poppins SemiBold"/>
                <a:sym typeface="Poppins SemiBold"/>
              </a:rPr>
              <a:t>Risk Treatment Options Selection</a:t>
            </a:r>
            <a:endParaRPr sz="900">
              <a:solidFill>
                <a:srgbClr val="06C167"/>
              </a:solidFill>
              <a:latin typeface="Poppins SemiBold"/>
              <a:ea typeface="Poppins SemiBold"/>
              <a:cs typeface="Poppins SemiBold"/>
              <a:sym typeface="Poppins SemiBold"/>
            </a:endParaRPr>
          </a:p>
          <a:p>
            <a:pPr indent="0" lvl="0" marL="0" marR="0" rtl="0" algn="l">
              <a:spcBef>
                <a:spcPts val="0"/>
              </a:spcBef>
              <a:spcAft>
                <a:spcPts val="0"/>
              </a:spcAft>
              <a:buNone/>
            </a:pPr>
            <a:r>
              <a:t/>
            </a:r>
            <a:endParaRPr sz="900">
              <a:solidFill>
                <a:srgbClr val="06C167"/>
              </a:solidFill>
              <a:latin typeface="Poppins SemiBold"/>
              <a:ea typeface="Poppins SemiBold"/>
              <a:cs typeface="Poppins SemiBold"/>
              <a:sym typeface="Poppins SemiBo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25"/>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996" name="Google Shape;996;p125"/>
          <p:cNvGrpSpPr/>
          <p:nvPr/>
        </p:nvGrpSpPr>
        <p:grpSpPr>
          <a:xfrm>
            <a:off x="793471" y="524633"/>
            <a:ext cx="7557071" cy="4348240"/>
            <a:chOff x="2601405" y="1916152"/>
            <a:chExt cx="6646500" cy="5807720"/>
          </a:xfrm>
        </p:grpSpPr>
        <p:sp>
          <p:nvSpPr>
            <p:cNvPr id="997" name="Google Shape;997;p125"/>
            <p:cNvSpPr txBox="1"/>
            <p:nvPr/>
          </p:nvSpPr>
          <p:spPr>
            <a:xfrm>
              <a:off x="2601405" y="1916152"/>
              <a:ext cx="6646500" cy="1171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b="1" lang="en-GB" sz="2700">
                  <a:solidFill>
                    <a:srgbClr val="262626"/>
                  </a:solidFill>
                  <a:latin typeface="Poppins"/>
                  <a:ea typeface="Poppins"/>
                  <a:cs typeface="Poppins"/>
                  <a:sym typeface="Poppins"/>
                </a:rPr>
                <a:t>Risk Treatment</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998" name="Google Shape;998;p125"/>
            <p:cNvSpPr txBox="1"/>
            <p:nvPr/>
          </p:nvSpPr>
          <p:spPr>
            <a:xfrm>
              <a:off x="2601409" y="3797172"/>
              <a:ext cx="5666400" cy="39267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None/>
              </a:pPr>
              <a:r>
                <a:rPr lang="en-GB" sz="800">
                  <a:solidFill>
                    <a:srgbClr val="BFBFBF"/>
                  </a:solidFill>
                  <a:latin typeface="Poppins"/>
                  <a:ea typeface="Poppins"/>
                  <a:cs typeface="Poppins"/>
                  <a:sym typeface="Poppins"/>
                </a:rPr>
                <a:t>Given the information found in the loss calculations, a systematic approach that considers various risk parameters is essential. We will mainly use the following four risk parameters when selecting the appropriate controls:</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Current Average Loss (Total Risk): This value essentially offers a historical perspective on the financial implications of a specific risk scenario. Controls for risks that historically have a higher average loss would likely be prioritized. In essence, by focusing on controls that address these high average loss scenarios, Foodie can potentially achieve a significant reduction in its overall risk posture.</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Single Total Loss: This is about assessing the maximum potential damage of a risk scenario. Even if a particular threat has a low frequency, if its potential damage (or single total loss) is extremely high, it might still warrant significant attention.</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Contact Frequency: Controls selected based on contact frequency would primarily focus on the most frequently occurring threats. A high contact frequency indicates a regular or recurring threat, and measures should be in place to either prevent these occurrences or mitigate their effects when they occur.</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Primary Loss Magnitude (Productivity Loss for Delivery Service): This metric focuses on the operational impact of a threat event. If a threat leads to a significant loss of productivity, even if its direct financial impact is low, it's crucial to address it. The rationale here is that disruptions to Foodie’s core services (like delivery) could lead to long-term reputational damage, customer attrition, and other indirect costs.</a:t>
              </a:r>
              <a:endParaRPr sz="800">
                <a:solidFill>
                  <a:srgbClr val="BFBFBF"/>
                </a:solidFill>
                <a:latin typeface="Poppins"/>
                <a:ea typeface="Poppins"/>
                <a:cs typeface="Poppins"/>
                <a:sym typeface="Poppins"/>
              </a:endParaRPr>
            </a:p>
          </p:txBody>
        </p:sp>
      </p:grpSp>
      <p:sp>
        <p:nvSpPr>
          <p:cNvPr id="999" name="Google Shape;999;p125"/>
          <p:cNvSpPr txBox="1"/>
          <p:nvPr/>
        </p:nvSpPr>
        <p:spPr>
          <a:xfrm>
            <a:off x="793476" y="1401597"/>
            <a:ext cx="2831700" cy="3231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lang="en-GB" sz="900">
                <a:solidFill>
                  <a:srgbClr val="06C167"/>
                </a:solidFill>
                <a:latin typeface="Poppins SemiBold"/>
                <a:ea typeface="Poppins SemiBold"/>
                <a:cs typeface="Poppins SemiBold"/>
                <a:sym typeface="Poppins SemiBold"/>
              </a:rPr>
              <a:t>Risk Treatment Options Selection</a:t>
            </a:r>
            <a:endParaRPr sz="900">
              <a:solidFill>
                <a:srgbClr val="06C167"/>
              </a:solidFill>
              <a:latin typeface="Poppins SemiBold"/>
              <a:ea typeface="Poppins SemiBold"/>
              <a:cs typeface="Poppins SemiBold"/>
              <a:sym typeface="Poppins SemiBold"/>
            </a:endParaRPr>
          </a:p>
          <a:p>
            <a:pPr indent="0" lvl="0" marL="0" marR="0" rtl="0" algn="l">
              <a:spcBef>
                <a:spcPts val="0"/>
              </a:spcBef>
              <a:spcAft>
                <a:spcPts val="0"/>
              </a:spcAft>
              <a:buNone/>
            </a:pPr>
            <a:r>
              <a:t/>
            </a:r>
            <a:endParaRPr sz="900">
              <a:solidFill>
                <a:srgbClr val="06C167"/>
              </a:solidFill>
              <a:latin typeface="Poppins SemiBold"/>
              <a:ea typeface="Poppins SemiBold"/>
              <a:cs typeface="Poppins SemiBold"/>
              <a:sym typeface="Poppins SemiBo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pic>
        <p:nvPicPr>
          <p:cNvPr id="1004" name="Google Shape;1004;p126"/>
          <p:cNvPicPr preferRelativeResize="0"/>
          <p:nvPr/>
        </p:nvPicPr>
        <p:blipFill>
          <a:blip r:embed="rId3">
            <a:alphaModFix/>
          </a:blip>
          <a:stretch>
            <a:fillRect/>
          </a:stretch>
        </p:blipFill>
        <p:spPr>
          <a:xfrm>
            <a:off x="152400" y="152400"/>
            <a:ext cx="4700793" cy="48386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27"/>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1010" name="Google Shape;1010;p127"/>
          <p:cNvGrpSpPr/>
          <p:nvPr/>
        </p:nvGrpSpPr>
        <p:grpSpPr>
          <a:xfrm>
            <a:off x="793471" y="524633"/>
            <a:ext cx="7557071" cy="4532869"/>
            <a:chOff x="2601405" y="1916152"/>
            <a:chExt cx="6646500" cy="6054320"/>
          </a:xfrm>
        </p:grpSpPr>
        <p:sp>
          <p:nvSpPr>
            <p:cNvPr id="1011" name="Google Shape;1011;p127"/>
            <p:cNvSpPr txBox="1"/>
            <p:nvPr/>
          </p:nvSpPr>
          <p:spPr>
            <a:xfrm>
              <a:off x="2601405" y="1916152"/>
              <a:ext cx="6646500" cy="1171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b="1" lang="en-GB" sz="2700">
                  <a:solidFill>
                    <a:srgbClr val="262626"/>
                  </a:solidFill>
                  <a:latin typeface="Poppins"/>
                  <a:ea typeface="Poppins"/>
                  <a:cs typeface="Poppins"/>
                  <a:sym typeface="Poppins"/>
                </a:rPr>
                <a:t>Risk Treatment</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1012" name="Google Shape;1012;p127"/>
            <p:cNvSpPr txBox="1"/>
            <p:nvPr/>
          </p:nvSpPr>
          <p:spPr>
            <a:xfrm>
              <a:off x="2601409" y="3797172"/>
              <a:ext cx="5666400" cy="41733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None/>
              </a:pPr>
              <a:r>
                <a:rPr lang="en-GB" sz="800">
                  <a:solidFill>
                    <a:srgbClr val="BFBFBF"/>
                  </a:solidFill>
                  <a:latin typeface="Poppins"/>
                  <a:ea typeface="Poppins"/>
                  <a:cs typeface="Poppins"/>
                  <a:sym typeface="Poppins"/>
                </a:rPr>
                <a:t>Foodie need to deal with residual risks, especially those deemed unacceptable after the application of controls. We seek to ensure that all activities undertaken by Foodie are within acceptable risk parameters, aligning with our commitment to safeguarding our stakeholders and assets.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rPr lang="en-GB" sz="800">
                  <a:solidFill>
                    <a:srgbClr val="BFBFBF"/>
                  </a:solidFill>
                  <a:latin typeface="Poppins"/>
                  <a:ea typeface="Poppins"/>
                  <a:cs typeface="Poppins"/>
                  <a:sym typeface="Poppins"/>
                </a:rPr>
                <a:t>Residual risks: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Re-evaluation of Current Controls: All current risk controls shall be regularly reviewed for their efficacy. If they are found wanting, enhancement or fortification measures should be considered. Where necessary, redundant controls will be introduced to ensure risk is managed to acceptable levels.</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Risk Avoidance: Activities or processes that consistently yield unacceptable risks, after comprehensive analysis, may be recommended for discontinuation or replacement.</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Risk Transfer: Financial tools such as insurance will be considered to mitigate potential financial losses arising from realized risks. Functions that are deemed too risky and better managed externally may be outsourced to specialists.</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Clr>
                  <a:schemeClr val="dk1"/>
                </a:buClr>
                <a:buSzPts val="1100"/>
                <a:buFont typeface="Arial"/>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1013" name="Google Shape;1013;p127"/>
          <p:cNvSpPr txBox="1"/>
          <p:nvPr/>
        </p:nvSpPr>
        <p:spPr>
          <a:xfrm>
            <a:off x="793476" y="1401597"/>
            <a:ext cx="2831700" cy="3231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lang="en-GB" sz="900">
                <a:solidFill>
                  <a:srgbClr val="06C167"/>
                </a:solidFill>
                <a:latin typeface="Poppins SemiBold"/>
                <a:ea typeface="Poppins SemiBold"/>
                <a:cs typeface="Poppins SemiBold"/>
                <a:sym typeface="Poppins SemiBold"/>
              </a:rPr>
              <a:t>Risk Treatment Options Selection</a:t>
            </a:r>
            <a:endParaRPr sz="900">
              <a:solidFill>
                <a:srgbClr val="06C167"/>
              </a:solidFill>
              <a:latin typeface="Poppins SemiBold"/>
              <a:ea typeface="Poppins SemiBold"/>
              <a:cs typeface="Poppins SemiBold"/>
              <a:sym typeface="Poppins SemiBold"/>
            </a:endParaRPr>
          </a:p>
          <a:p>
            <a:pPr indent="0" lvl="0" marL="0" marR="0" rtl="0" algn="l">
              <a:spcBef>
                <a:spcPts val="0"/>
              </a:spcBef>
              <a:spcAft>
                <a:spcPts val="0"/>
              </a:spcAft>
              <a:buNone/>
            </a:pPr>
            <a:r>
              <a:t/>
            </a:r>
            <a:endParaRPr sz="900">
              <a:solidFill>
                <a:srgbClr val="06C167"/>
              </a:solidFill>
              <a:latin typeface="Poppins SemiBold"/>
              <a:ea typeface="Poppins SemiBold"/>
              <a:cs typeface="Poppins SemiBold"/>
              <a:sym typeface="Poppins SemiBo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grpSp>
        <p:nvGrpSpPr>
          <p:cNvPr id="1018" name="Google Shape;1018;p128"/>
          <p:cNvGrpSpPr/>
          <p:nvPr/>
        </p:nvGrpSpPr>
        <p:grpSpPr>
          <a:xfrm>
            <a:off x="1080717" y="1106834"/>
            <a:ext cx="4743460" cy="2908782"/>
            <a:chOff x="2249734" y="1831120"/>
            <a:chExt cx="9486920" cy="5817563"/>
          </a:xfrm>
        </p:grpSpPr>
        <p:sp>
          <p:nvSpPr>
            <p:cNvPr id="1019" name="Google Shape;1019;p128"/>
            <p:cNvSpPr txBox="1"/>
            <p:nvPr/>
          </p:nvSpPr>
          <p:spPr>
            <a:xfrm>
              <a:off x="2249754" y="2169652"/>
              <a:ext cx="9486900" cy="25860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b="1" lang="en-GB" sz="2700">
                  <a:solidFill>
                    <a:srgbClr val="262626"/>
                  </a:solidFill>
                  <a:latin typeface="Poppins"/>
                  <a:ea typeface="Poppins"/>
                  <a:cs typeface="Poppins"/>
                  <a:sym typeface="Poppins"/>
                </a:rPr>
                <a:t>Plans for new Information Assets Management Procedure</a:t>
              </a:r>
              <a:endParaRPr sz="700"/>
            </a:p>
          </p:txBody>
        </p:sp>
        <p:sp>
          <p:nvSpPr>
            <p:cNvPr id="1020" name="Google Shape;1020;p128"/>
            <p:cNvSpPr txBox="1"/>
            <p:nvPr/>
          </p:nvSpPr>
          <p:spPr>
            <a:xfrm>
              <a:off x="2249737" y="1831120"/>
              <a:ext cx="6894300" cy="3387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lang="en-GB" sz="800">
                  <a:solidFill>
                    <a:srgbClr val="06C167"/>
                  </a:solidFill>
                  <a:latin typeface="Poppins"/>
                  <a:ea typeface="Poppins"/>
                  <a:cs typeface="Poppins"/>
                  <a:sym typeface="Poppins"/>
                </a:rPr>
                <a:t>Foodie </a:t>
              </a:r>
              <a:endParaRPr sz="700"/>
            </a:p>
          </p:txBody>
        </p:sp>
        <p:sp>
          <p:nvSpPr>
            <p:cNvPr id="1021" name="Google Shape;1021;p128"/>
            <p:cNvSpPr txBox="1"/>
            <p:nvPr/>
          </p:nvSpPr>
          <p:spPr>
            <a:xfrm>
              <a:off x="2249735" y="5462883"/>
              <a:ext cx="6894300" cy="21858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Clr>
                  <a:schemeClr val="dk1"/>
                </a:buClr>
                <a:buSzPts val="1100"/>
                <a:buFont typeface="Arial"/>
                <a:buNone/>
              </a:pPr>
              <a:r>
                <a:rPr lang="en-GB" sz="800">
                  <a:solidFill>
                    <a:srgbClr val="BFBFBF"/>
                  </a:solidFill>
                  <a:latin typeface="Poppins"/>
                  <a:ea typeface="Poppins"/>
                  <a:cs typeface="Poppins"/>
                  <a:sym typeface="Poppins"/>
                </a:rPr>
                <a:t>To ensure that new information assets are introduced into our systems and processes safely and in alignment with Foodie's overarching risk management strategy.</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Clr>
                  <a:schemeClr val="dk1"/>
                </a:buClr>
                <a:buSzPts val="1100"/>
                <a:buFont typeface="Arial"/>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SzPts val="1100"/>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sp>
          <p:nvSpPr>
            <p:cNvPr id="1022" name="Google Shape;1022;p128"/>
            <p:cNvSpPr txBox="1"/>
            <p:nvPr/>
          </p:nvSpPr>
          <p:spPr>
            <a:xfrm>
              <a:off x="2249734" y="5093551"/>
              <a:ext cx="6894300" cy="3693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Fourth</a:t>
              </a:r>
              <a:r>
                <a:rPr lang="en-GB" sz="900">
                  <a:solidFill>
                    <a:srgbClr val="06C167"/>
                  </a:solidFill>
                  <a:latin typeface="Poppins SemiBold"/>
                  <a:ea typeface="Poppins SemiBold"/>
                  <a:cs typeface="Poppins SemiBold"/>
                  <a:sym typeface="Poppins SemiBold"/>
                </a:rPr>
                <a:t> step of the Risk Management process cycle</a:t>
              </a:r>
              <a:endParaRPr sz="700"/>
            </a:p>
          </p:txBody>
        </p:sp>
        <p:sp>
          <p:nvSpPr>
            <p:cNvPr id="1023" name="Google Shape;1023;p128"/>
            <p:cNvSpPr txBox="1"/>
            <p:nvPr/>
          </p:nvSpPr>
          <p:spPr>
            <a:xfrm>
              <a:off x="2574802" y="7159556"/>
              <a:ext cx="1689900" cy="3387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None/>
              </a:pPr>
              <a:r>
                <a:rPr lang="en-GB" sz="800">
                  <a:solidFill>
                    <a:schemeClr val="lt1"/>
                  </a:solidFill>
                  <a:latin typeface="Poppins SemiBold"/>
                  <a:ea typeface="Poppins SemiBold"/>
                  <a:cs typeface="Poppins SemiBold"/>
                  <a:sym typeface="Poppins SemiBold"/>
                </a:rPr>
                <a:t>INSTALL APPS</a:t>
              </a:r>
              <a:endParaRPr sz="700"/>
            </a:p>
          </p:txBody>
        </p:sp>
      </p:grpSp>
      <p:pic>
        <p:nvPicPr>
          <p:cNvPr id="1024" name="Google Shape;1024;p128"/>
          <p:cNvPicPr preferRelativeResize="0"/>
          <p:nvPr/>
        </p:nvPicPr>
        <p:blipFill rotWithShape="1">
          <a:blip r:embed="rId3">
            <a:alphaModFix/>
          </a:blip>
          <a:srcRect b="21147" l="38896" r="38899" t="21152"/>
          <a:stretch/>
        </p:blipFill>
        <p:spPr>
          <a:xfrm>
            <a:off x="5692850" y="284400"/>
            <a:ext cx="3320423" cy="4642777"/>
          </a:xfrm>
          <a:prstGeom prst="rect">
            <a:avLst/>
          </a:prstGeom>
          <a:noFill/>
          <a:ln>
            <a:noFill/>
          </a:ln>
        </p:spPr>
      </p:pic>
      <p:pic>
        <p:nvPicPr>
          <p:cNvPr id="1025" name="Google Shape;1025;p128"/>
          <p:cNvPicPr preferRelativeResize="0"/>
          <p:nvPr>
            <p:ph idx="2" type="pic"/>
          </p:nvPr>
        </p:nvPicPr>
        <p:blipFill rotWithShape="1">
          <a:blip r:embed="rId4">
            <a:alphaModFix/>
          </a:blip>
          <a:srcRect b="0" l="25403" r="25403" t="0"/>
          <a:stretch/>
        </p:blipFill>
        <p:spPr>
          <a:xfrm>
            <a:off x="5989400" y="526788"/>
            <a:ext cx="2779798" cy="423812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29"/>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1031" name="Google Shape;1031;p129"/>
          <p:cNvGrpSpPr/>
          <p:nvPr/>
        </p:nvGrpSpPr>
        <p:grpSpPr>
          <a:xfrm>
            <a:off x="793471" y="524633"/>
            <a:ext cx="7557071" cy="4163611"/>
            <a:chOff x="2601405" y="1916152"/>
            <a:chExt cx="6646500" cy="5561120"/>
          </a:xfrm>
        </p:grpSpPr>
        <p:sp>
          <p:nvSpPr>
            <p:cNvPr id="1032" name="Google Shape;1032;p129"/>
            <p:cNvSpPr txBox="1"/>
            <p:nvPr/>
          </p:nvSpPr>
          <p:spPr>
            <a:xfrm>
              <a:off x="2601405" y="1916152"/>
              <a:ext cx="6646500" cy="1726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b="1" lang="en-GB" sz="2700">
                  <a:solidFill>
                    <a:srgbClr val="262626"/>
                  </a:solidFill>
                  <a:latin typeface="Poppins"/>
                  <a:ea typeface="Poppins"/>
                  <a:cs typeface="Poppins"/>
                  <a:sym typeface="Poppins"/>
                </a:rPr>
                <a:t>Plans for new Information Assets Management Procedure</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1033" name="Google Shape;1033;p129"/>
            <p:cNvSpPr txBox="1"/>
            <p:nvPr/>
          </p:nvSpPr>
          <p:spPr>
            <a:xfrm>
              <a:off x="2601409" y="3797172"/>
              <a:ext cx="5666400" cy="36801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None/>
              </a:pPr>
              <a:r>
                <a:rPr lang="en-GB" sz="800">
                  <a:solidFill>
                    <a:srgbClr val="BFBFBF"/>
                  </a:solidFill>
                  <a:latin typeface="Poppins"/>
                  <a:ea typeface="Poppins"/>
                  <a:cs typeface="Poppins"/>
                  <a:sym typeface="Poppins"/>
                </a:rPr>
                <a:t>To ensure that new information assets are introduced into our systems and processes safely and in alignment with Foodie's overarching risk management strategy.</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Asset Identification and Categorization: Upon introduction, each new information asset will be identified and categorized based on its criticality, sensitivity, and intended use. If the new assets are critical, they will be added to the information assets list in “Foodie ISMS Tables”. Information classification will help in tailoring specific risk management procedures for each asset.</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Risk Assessment: Follow the same procedures identified in the document “Risk Assessment Document”.</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Risk Treatment: Follow the same procedures identified in the document “Foodie Information Risk Treatment Plan”.</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Continuous monitoring and review.</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1034" name="Google Shape;1034;p129"/>
          <p:cNvSpPr txBox="1"/>
          <p:nvPr/>
        </p:nvSpPr>
        <p:spPr>
          <a:xfrm>
            <a:off x="793476" y="1401597"/>
            <a:ext cx="2831700" cy="3231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lang="en-GB" sz="900">
                <a:solidFill>
                  <a:srgbClr val="06C167"/>
                </a:solidFill>
                <a:latin typeface="Poppins SemiBold"/>
                <a:ea typeface="Poppins SemiBold"/>
                <a:cs typeface="Poppins SemiBold"/>
                <a:sym typeface="Poppins SemiBold"/>
              </a:rPr>
              <a:t>New Information Assets’ procedure</a:t>
            </a:r>
            <a:endParaRPr sz="900">
              <a:solidFill>
                <a:srgbClr val="06C167"/>
              </a:solidFill>
              <a:latin typeface="Poppins SemiBold"/>
              <a:ea typeface="Poppins SemiBold"/>
              <a:cs typeface="Poppins SemiBold"/>
              <a:sym typeface="Poppins SemiBold"/>
            </a:endParaRPr>
          </a:p>
          <a:p>
            <a:pPr indent="0" lvl="0" marL="0" marR="0" rtl="0" algn="l">
              <a:spcBef>
                <a:spcPts val="0"/>
              </a:spcBef>
              <a:spcAft>
                <a:spcPts val="0"/>
              </a:spcAft>
              <a:buNone/>
            </a:pPr>
            <a:r>
              <a:t/>
            </a:r>
            <a:endParaRPr sz="900">
              <a:solidFill>
                <a:srgbClr val="06C167"/>
              </a:solidFill>
              <a:latin typeface="Poppins SemiBold"/>
              <a:ea typeface="Poppins SemiBold"/>
              <a:cs typeface="Poppins SemiBold"/>
              <a:sym typeface="Poppins SemiBo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grpSp>
        <p:nvGrpSpPr>
          <p:cNvPr id="1039" name="Google Shape;1039;p130"/>
          <p:cNvGrpSpPr/>
          <p:nvPr/>
        </p:nvGrpSpPr>
        <p:grpSpPr>
          <a:xfrm>
            <a:off x="1080717" y="1106834"/>
            <a:ext cx="4743460" cy="3278082"/>
            <a:chOff x="2249734" y="1831120"/>
            <a:chExt cx="9486920" cy="6556163"/>
          </a:xfrm>
        </p:grpSpPr>
        <p:sp>
          <p:nvSpPr>
            <p:cNvPr id="1040" name="Google Shape;1040;p130"/>
            <p:cNvSpPr txBox="1"/>
            <p:nvPr/>
          </p:nvSpPr>
          <p:spPr>
            <a:xfrm>
              <a:off x="2249754" y="2169652"/>
              <a:ext cx="9486900" cy="17547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b="1" lang="en-GB" sz="2700">
                  <a:solidFill>
                    <a:srgbClr val="262626"/>
                  </a:solidFill>
                  <a:latin typeface="Poppins"/>
                  <a:ea typeface="Poppins"/>
                  <a:cs typeface="Poppins"/>
                  <a:sym typeface="Poppins"/>
                </a:rPr>
                <a:t>Integrating Deming Cycle Check</a:t>
              </a:r>
              <a:endParaRPr sz="700"/>
            </a:p>
          </p:txBody>
        </p:sp>
        <p:sp>
          <p:nvSpPr>
            <p:cNvPr id="1041" name="Google Shape;1041;p130"/>
            <p:cNvSpPr txBox="1"/>
            <p:nvPr/>
          </p:nvSpPr>
          <p:spPr>
            <a:xfrm>
              <a:off x="2249737" y="1831120"/>
              <a:ext cx="6894300" cy="3387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lang="en-GB" sz="800">
                  <a:solidFill>
                    <a:srgbClr val="06C167"/>
                  </a:solidFill>
                  <a:latin typeface="Poppins"/>
                  <a:ea typeface="Poppins"/>
                  <a:cs typeface="Poppins"/>
                  <a:sym typeface="Poppins"/>
                </a:rPr>
                <a:t>Foodie </a:t>
              </a:r>
              <a:endParaRPr sz="700"/>
            </a:p>
          </p:txBody>
        </p:sp>
        <p:sp>
          <p:nvSpPr>
            <p:cNvPr id="1042" name="Google Shape;1042;p130"/>
            <p:cNvSpPr txBox="1"/>
            <p:nvPr/>
          </p:nvSpPr>
          <p:spPr>
            <a:xfrm>
              <a:off x="2249735" y="5462883"/>
              <a:ext cx="6894300" cy="29244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SzPts val="1100"/>
                <a:buNone/>
              </a:pPr>
              <a:r>
                <a:rPr lang="en-GB" sz="800">
                  <a:solidFill>
                    <a:srgbClr val="BFBFBF"/>
                  </a:solidFill>
                  <a:latin typeface="Poppins"/>
                  <a:ea typeface="Poppins"/>
                  <a:cs typeface="Poppins"/>
                  <a:sym typeface="Poppins"/>
                </a:rPr>
                <a:t>This step validates the effectiveness of implemented risk controls, ensuring they effectively mitigate or manage identified risks. By comparing actual outcomes with anticipated results, discrepancies or gaps are identified, helping Foodie in preventing larger issues in the future.</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SzPts val="1100"/>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SzPts val="1100"/>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sp>
          <p:nvSpPr>
            <p:cNvPr id="1043" name="Google Shape;1043;p130"/>
            <p:cNvSpPr txBox="1"/>
            <p:nvPr/>
          </p:nvSpPr>
          <p:spPr>
            <a:xfrm>
              <a:off x="2249734" y="5093551"/>
              <a:ext cx="6894300" cy="3693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Fifth</a:t>
              </a:r>
              <a:r>
                <a:rPr lang="en-GB" sz="900">
                  <a:solidFill>
                    <a:srgbClr val="06C167"/>
                  </a:solidFill>
                  <a:latin typeface="Poppins SemiBold"/>
                  <a:ea typeface="Poppins SemiBold"/>
                  <a:cs typeface="Poppins SemiBold"/>
                  <a:sym typeface="Poppins SemiBold"/>
                </a:rPr>
                <a:t> step of the Risk Management process cycle</a:t>
              </a:r>
              <a:endParaRPr sz="700"/>
            </a:p>
          </p:txBody>
        </p:sp>
        <p:sp>
          <p:nvSpPr>
            <p:cNvPr id="1044" name="Google Shape;1044;p130"/>
            <p:cNvSpPr txBox="1"/>
            <p:nvPr/>
          </p:nvSpPr>
          <p:spPr>
            <a:xfrm>
              <a:off x="2574802" y="7159556"/>
              <a:ext cx="1689900" cy="3387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None/>
              </a:pPr>
              <a:r>
                <a:rPr lang="en-GB" sz="800">
                  <a:solidFill>
                    <a:schemeClr val="lt1"/>
                  </a:solidFill>
                  <a:latin typeface="Poppins SemiBold"/>
                  <a:ea typeface="Poppins SemiBold"/>
                  <a:cs typeface="Poppins SemiBold"/>
                  <a:sym typeface="Poppins SemiBold"/>
                </a:rPr>
                <a:t>INSTALL APPS</a:t>
              </a:r>
              <a:endParaRPr sz="700"/>
            </a:p>
          </p:txBody>
        </p:sp>
      </p:grpSp>
      <p:pic>
        <p:nvPicPr>
          <p:cNvPr id="1045" name="Google Shape;1045;p130"/>
          <p:cNvPicPr preferRelativeResize="0"/>
          <p:nvPr/>
        </p:nvPicPr>
        <p:blipFill rotWithShape="1">
          <a:blip r:embed="rId3">
            <a:alphaModFix/>
          </a:blip>
          <a:srcRect b="21147" l="38896" r="38899" t="21152"/>
          <a:stretch/>
        </p:blipFill>
        <p:spPr>
          <a:xfrm>
            <a:off x="5692850" y="284400"/>
            <a:ext cx="3320423" cy="4642777"/>
          </a:xfrm>
          <a:prstGeom prst="rect">
            <a:avLst/>
          </a:prstGeom>
          <a:noFill/>
          <a:ln>
            <a:noFill/>
          </a:ln>
        </p:spPr>
      </p:pic>
      <p:pic>
        <p:nvPicPr>
          <p:cNvPr id="1046" name="Google Shape;1046;p130"/>
          <p:cNvPicPr preferRelativeResize="0"/>
          <p:nvPr>
            <p:ph idx="2" type="pic"/>
          </p:nvPr>
        </p:nvPicPr>
        <p:blipFill rotWithShape="1">
          <a:blip r:embed="rId4">
            <a:alphaModFix/>
          </a:blip>
          <a:srcRect b="0" l="14578" r="14585" t="0"/>
          <a:stretch/>
        </p:blipFill>
        <p:spPr>
          <a:xfrm>
            <a:off x="5989400" y="526788"/>
            <a:ext cx="2779798" cy="42381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31"/>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1052" name="Google Shape;1052;p131"/>
          <p:cNvGrpSpPr/>
          <p:nvPr/>
        </p:nvGrpSpPr>
        <p:grpSpPr>
          <a:xfrm>
            <a:off x="793471" y="524633"/>
            <a:ext cx="7557071" cy="4878732"/>
            <a:chOff x="2601405" y="1916152"/>
            <a:chExt cx="6646500" cy="6516271"/>
          </a:xfrm>
        </p:grpSpPr>
        <p:sp>
          <p:nvSpPr>
            <p:cNvPr id="1053" name="Google Shape;1053;p131"/>
            <p:cNvSpPr txBox="1"/>
            <p:nvPr/>
          </p:nvSpPr>
          <p:spPr>
            <a:xfrm>
              <a:off x="2601405" y="1916152"/>
              <a:ext cx="6646500" cy="1171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b="1" lang="en-GB" sz="2700">
                  <a:solidFill>
                    <a:srgbClr val="262626"/>
                  </a:solidFill>
                  <a:latin typeface="Poppins"/>
                  <a:ea typeface="Poppins"/>
                  <a:cs typeface="Poppins"/>
                  <a:sym typeface="Poppins"/>
                </a:rPr>
                <a:t>Integration of Deming Cycle: Check</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1054" name="Google Shape;1054;p131"/>
            <p:cNvSpPr txBox="1"/>
            <p:nvPr/>
          </p:nvSpPr>
          <p:spPr>
            <a:xfrm>
              <a:off x="2601409" y="3519023"/>
              <a:ext cx="5666400" cy="4913400"/>
            </a:xfrm>
            <a:prstGeom prst="rect">
              <a:avLst/>
            </a:prstGeom>
            <a:noFill/>
            <a:ln>
              <a:noFill/>
            </a:ln>
          </p:spPr>
          <p:txBody>
            <a:bodyPr anchorCtr="0" anchor="t" bIns="22850" lIns="45725" spcFirstLastPara="1" rIns="45725" wrap="square" tIns="22850">
              <a:spAutoFit/>
            </a:bodyPr>
            <a:lstStyle/>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Feedback Mechanisms: </a:t>
              </a:r>
              <a:endParaRPr sz="800">
                <a:solidFill>
                  <a:srgbClr val="BFBFBF"/>
                </a:solidFill>
                <a:latin typeface="Poppins"/>
                <a:ea typeface="Poppins"/>
                <a:cs typeface="Poppins"/>
                <a:sym typeface="Poppins"/>
              </a:endParaRPr>
            </a:p>
            <a:p>
              <a:pPr indent="-279400" lvl="1" marL="9144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Engage stakeholders, including employees, suppliers, and customers, to gather feedback on the risk management initiatives. This provides a holistic understanding of how effective the measures are from multiple perspectives.</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Audit and Review:  </a:t>
              </a:r>
              <a:endParaRPr sz="800">
                <a:solidFill>
                  <a:srgbClr val="BFBFBF"/>
                </a:solidFill>
                <a:latin typeface="Poppins"/>
                <a:ea typeface="Poppins"/>
                <a:cs typeface="Poppins"/>
                <a:sym typeface="Poppins"/>
              </a:endParaRPr>
            </a:p>
            <a:p>
              <a:pPr indent="-279400" lvl="1" marL="9144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Conduct internal audits to assess the effectiveness of the risk management process and to ensure compliance with internal standards and external regulations. </a:t>
              </a:r>
              <a:endParaRPr sz="800">
                <a:solidFill>
                  <a:srgbClr val="BFBFBF"/>
                </a:solidFill>
                <a:latin typeface="Poppins"/>
                <a:ea typeface="Poppins"/>
                <a:cs typeface="Poppins"/>
                <a:sym typeface="Poppins"/>
              </a:endParaRPr>
            </a:p>
            <a:p>
              <a:pPr indent="-279400" lvl="1" marL="9144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Review findings from audits, which provide an objective assessment of the risk controls and their effectiveness.</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Documentation and Reporting: </a:t>
              </a:r>
              <a:endParaRPr sz="800">
                <a:solidFill>
                  <a:srgbClr val="BFBFBF"/>
                </a:solidFill>
                <a:latin typeface="Poppins"/>
                <a:ea typeface="Poppins"/>
                <a:cs typeface="Poppins"/>
                <a:sym typeface="Poppins"/>
              </a:endParaRPr>
            </a:p>
            <a:p>
              <a:pPr indent="-279400" lvl="1" marL="9144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Document findings, insights, and learnings during the "Check" phase. This serves as evidence for compliance purposes and provides valuable insights for future risk management efforts.</a:t>
              </a:r>
              <a:endParaRPr sz="800">
                <a:solidFill>
                  <a:srgbClr val="BFBFBF"/>
                </a:solidFill>
                <a:latin typeface="Poppins"/>
                <a:ea typeface="Poppins"/>
                <a:cs typeface="Poppins"/>
                <a:sym typeface="Poppins"/>
              </a:endParaRPr>
            </a:p>
            <a:p>
              <a:pPr indent="-279400" lvl="1" marL="9144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Generate reports summarizing the outcomes of the "Check" phase (Foodie’s Evidence of Nonconformities), highlighting successes, areas of concern, and recommendations.</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1055" name="Google Shape;1055;p131"/>
          <p:cNvSpPr txBox="1"/>
          <p:nvPr/>
        </p:nvSpPr>
        <p:spPr>
          <a:xfrm>
            <a:off x="793476" y="1401597"/>
            <a:ext cx="2831700" cy="3231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lang="en-GB" sz="900">
                <a:solidFill>
                  <a:srgbClr val="06C167"/>
                </a:solidFill>
                <a:latin typeface="Poppins SemiBold"/>
                <a:ea typeface="Poppins SemiBold"/>
                <a:cs typeface="Poppins SemiBold"/>
                <a:sym typeface="Poppins SemiBold"/>
              </a:rPr>
              <a:t>Check</a:t>
            </a:r>
            <a:endParaRPr sz="900">
              <a:solidFill>
                <a:srgbClr val="06C167"/>
              </a:solidFill>
              <a:latin typeface="Poppins SemiBold"/>
              <a:ea typeface="Poppins SemiBold"/>
              <a:cs typeface="Poppins SemiBold"/>
              <a:sym typeface="Poppins SemiBold"/>
            </a:endParaRPr>
          </a:p>
          <a:p>
            <a:pPr indent="0" lvl="0" marL="0" marR="0" rtl="0" algn="l">
              <a:spcBef>
                <a:spcPts val="0"/>
              </a:spcBef>
              <a:spcAft>
                <a:spcPts val="0"/>
              </a:spcAft>
              <a:buNone/>
            </a:pPr>
            <a:r>
              <a:t/>
            </a:r>
            <a:endParaRPr sz="900">
              <a:solidFill>
                <a:srgbClr val="06C167"/>
              </a:solidFill>
              <a:latin typeface="Poppins SemiBold"/>
              <a:ea typeface="Poppins SemiBold"/>
              <a:cs typeface="Poppins SemiBold"/>
              <a:sym typeface="Poppins SemiBo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grpSp>
        <p:nvGrpSpPr>
          <p:cNvPr id="1060" name="Google Shape;1060;p132"/>
          <p:cNvGrpSpPr/>
          <p:nvPr/>
        </p:nvGrpSpPr>
        <p:grpSpPr>
          <a:xfrm>
            <a:off x="1080717" y="1106834"/>
            <a:ext cx="4743460" cy="3278082"/>
            <a:chOff x="2249734" y="1831120"/>
            <a:chExt cx="9486920" cy="6556163"/>
          </a:xfrm>
        </p:grpSpPr>
        <p:sp>
          <p:nvSpPr>
            <p:cNvPr id="1061" name="Google Shape;1061;p132"/>
            <p:cNvSpPr txBox="1"/>
            <p:nvPr/>
          </p:nvSpPr>
          <p:spPr>
            <a:xfrm>
              <a:off x="2249754" y="2169652"/>
              <a:ext cx="9486900" cy="25860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b="1" lang="en-GB" sz="2700">
                  <a:solidFill>
                    <a:srgbClr val="262626"/>
                  </a:solidFill>
                  <a:latin typeface="Poppins"/>
                  <a:ea typeface="Poppins"/>
                  <a:cs typeface="Poppins"/>
                  <a:sym typeface="Poppins"/>
                </a:rPr>
                <a:t>Integrating Deming Cycle Act on Monitoring and Review</a:t>
              </a:r>
              <a:endParaRPr sz="700"/>
            </a:p>
          </p:txBody>
        </p:sp>
        <p:sp>
          <p:nvSpPr>
            <p:cNvPr id="1062" name="Google Shape;1062;p132"/>
            <p:cNvSpPr txBox="1"/>
            <p:nvPr/>
          </p:nvSpPr>
          <p:spPr>
            <a:xfrm>
              <a:off x="2249737" y="1831120"/>
              <a:ext cx="6894300" cy="3387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lang="en-GB" sz="800">
                  <a:solidFill>
                    <a:srgbClr val="06C167"/>
                  </a:solidFill>
                  <a:latin typeface="Poppins"/>
                  <a:ea typeface="Poppins"/>
                  <a:cs typeface="Poppins"/>
                  <a:sym typeface="Poppins"/>
                </a:rPr>
                <a:t>Foodie </a:t>
              </a:r>
              <a:endParaRPr sz="700"/>
            </a:p>
          </p:txBody>
        </p:sp>
        <p:sp>
          <p:nvSpPr>
            <p:cNvPr id="1063" name="Google Shape;1063;p132"/>
            <p:cNvSpPr txBox="1"/>
            <p:nvPr/>
          </p:nvSpPr>
          <p:spPr>
            <a:xfrm>
              <a:off x="2249735" y="5462883"/>
              <a:ext cx="6894300" cy="29244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SzPts val="1100"/>
                <a:buNone/>
              </a:pPr>
              <a:r>
                <a:rPr lang="en-GB" sz="800">
                  <a:solidFill>
                    <a:srgbClr val="BFBFBF"/>
                  </a:solidFill>
                  <a:latin typeface="Poppins"/>
                  <a:ea typeface="Poppins"/>
                  <a:cs typeface="Poppins"/>
                  <a:sym typeface="Poppins"/>
                </a:rPr>
                <a:t>In the Act phase of Foodie's risk management process, any shortcomings, or inefficiencies highlighted during the "Check" phase are addressed. By addressing inefficiencies, it ensures that Foodie's risk management process remains effective and relevant.</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SzPts val="1100"/>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SzPts val="1100"/>
                <a:buNone/>
              </a:pPr>
              <a:r>
                <a:t/>
              </a:r>
              <a:endParaRPr sz="800">
                <a:solidFill>
                  <a:srgbClr val="BFBFB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sp>
          <p:nvSpPr>
            <p:cNvPr id="1064" name="Google Shape;1064;p132"/>
            <p:cNvSpPr txBox="1"/>
            <p:nvPr/>
          </p:nvSpPr>
          <p:spPr>
            <a:xfrm>
              <a:off x="2249734" y="5093551"/>
              <a:ext cx="6894300" cy="3693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Final</a:t>
              </a:r>
              <a:r>
                <a:rPr lang="en-GB" sz="900">
                  <a:solidFill>
                    <a:srgbClr val="06C167"/>
                  </a:solidFill>
                  <a:latin typeface="Poppins SemiBold"/>
                  <a:ea typeface="Poppins SemiBold"/>
                  <a:cs typeface="Poppins SemiBold"/>
                  <a:sym typeface="Poppins SemiBold"/>
                </a:rPr>
                <a:t> step of the Risk Management process cycle</a:t>
              </a:r>
              <a:endParaRPr sz="700"/>
            </a:p>
          </p:txBody>
        </p:sp>
        <p:sp>
          <p:nvSpPr>
            <p:cNvPr id="1065" name="Google Shape;1065;p132"/>
            <p:cNvSpPr txBox="1"/>
            <p:nvPr/>
          </p:nvSpPr>
          <p:spPr>
            <a:xfrm>
              <a:off x="2574802" y="7159556"/>
              <a:ext cx="1689900" cy="3387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None/>
              </a:pPr>
              <a:r>
                <a:rPr lang="en-GB" sz="800">
                  <a:solidFill>
                    <a:schemeClr val="lt1"/>
                  </a:solidFill>
                  <a:latin typeface="Poppins SemiBold"/>
                  <a:ea typeface="Poppins SemiBold"/>
                  <a:cs typeface="Poppins SemiBold"/>
                  <a:sym typeface="Poppins SemiBold"/>
                </a:rPr>
                <a:t>INSTALL APPS</a:t>
              </a:r>
              <a:endParaRPr sz="700"/>
            </a:p>
          </p:txBody>
        </p:sp>
      </p:grpSp>
      <p:pic>
        <p:nvPicPr>
          <p:cNvPr id="1066" name="Google Shape;1066;p132"/>
          <p:cNvPicPr preferRelativeResize="0"/>
          <p:nvPr/>
        </p:nvPicPr>
        <p:blipFill rotWithShape="1">
          <a:blip r:embed="rId3">
            <a:alphaModFix/>
          </a:blip>
          <a:srcRect b="21147" l="38896" r="38899" t="21152"/>
          <a:stretch/>
        </p:blipFill>
        <p:spPr>
          <a:xfrm>
            <a:off x="5692850" y="284400"/>
            <a:ext cx="3320423" cy="4642777"/>
          </a:xfrm>
          <a:prstGeom prst="rect">
            <a:avLst/>
          </a:prstGeom>
          <a:noFill/>
          <a:ln>
            <a:noFill/>
          </a:ln>
        </p:spPr>
      </p:pic>
      <p:pic>
        <p:nvPicPr>
          <p:cNvPr id="1067" name="Google Shape;1067;p132"/>
          <p:cNvPicPr preferRelativeResize="0"/>
          <p:nvPr>
            <p:ph idx="2" type="pic"/>
          </p:nvPr>
        </p:nvPicPr>
        <p:blipFill rotWithShape="1">
          <a:blip r:embed="rId4">
            <a:alphaModFix/>
          </a:blip>
          <a:srcRect b="0" l="34436" r="34436" t="0"/>
          <a:stretch/>
        </p:blipFill>
        <p:spPr>
          <a:xfrm>
            <a:off x="5989400" y="526788"/>
            <a:ext cx="2779797" cy="42381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33"/>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1073" name="Google Shape;1073;p133"/>
          <p:cNvGrpSpPr/>
          <p:nvPr/>
        </p:nvGrpSpPr>
        <p:grpSpPr>
          <a:xfrm>
            <a:off x="793471" y="524633"/>
            <a:ext cx="7557071" cy="3785202"/>
            <a:chOff x="2601405" y="1916152"/>
            <a:chExt cx="6646500" cy="5055699"/>
          </a:xfrm>
        </p:grpSpPr>
        <p:sp>
          <p:nvSpPr>
            <p:cNvPr id="1074" name="Google Shape;1074;p133"/>
            <p:cNvSpPr txBox="1"/>
            <p:nvPr/>
          </p:nvSpPr>
          <p:spPr>
            <a:xfrm>
              <a:off x="2601405" y="1916152"/>
              <a:ext cx="6646500" cy="1726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b="1" lang="en-GB" sz="2700">
                  <a:solidFill>
                    <a:srgbClr val="262626"/>
                  </a:solidFill>
                  <a:latin typeface="Poppins"/>
                  <a:ea typeface="Poppins"/>
                  <a:cs typeface="Poppins"/>
                  <a:sym typeface="Poppins"/>
                </a:rPr>
                <a:t>Integrating Deming Cycle: Act on Monitoring and Review</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1075" name="Google Shape;1075;p133"/>
            <p:cNvSpPr txBox="1"/>
            <p:nvPr/>
          </p:nvSpPr>
          <p:spPr>
            <a:xfrm>
              <a:off x="2601409" y="3785251"/>
              <a:ext cx="5666400" cy="3186600"/>
            </a:xfrm>
            <a:prstGeom prst="rect">
              <a:avLst/>
            </a:prstGeom>
            <a:noFill/>
            <a:ln>
              <a:noFill/>
            </a:ln>
          </p:spPr>
          <p:txBody>
            <a:bodyPr anchorCtr="0" anchor="t" bIns="22850" lIns="45725" spcFirstLastPara="1" rIns="45725" wrap="square" tIns="22850">
              <a:spAutoFit/>
            </a:bodyPr>
            <a:lstStyle/>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Refinement: Based on the findings from the 'Check' phase, Foodie would refine its strategies. This could mean adjusting a particular process, introducing new technologies, or even revisiting the risk assessment if new risks emerge.</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279400" lvl="0" marL="457200" rtl="0" algn="l">
                <a:lnSpc>
                  <a:spcPct val="150000"/>
                </a:lnSpc>
                <a:spcBef>
                  <a:spcPts val="0"/>
                </a:spcBef>
                <a:spcAft>
                  <a:spcPts val="0"/>
                </a:spcAft>
                <a:buClr>
                  <a:srgbClr val="BFBFBF"/>
                </a:buClr>
                <a:buSzPts val="800"/>
                <a:buFont typeface="Poppins"/>
                <a:buChar char="●"/>
              </a:pPr>
              <a:r>
                <a:rPr lang="en-GB" sz="800">
                  <a:solidFill>
                    <a:srgbClr val="BFBFBF"/>
                  </a:solidFill>
                  <a:latin typeface="Poppins"/>
                  <a:ea typeface="Poppins"/>
                  <a:cs typeface="Poppins"/>
                  <a:sym typeface="Poppins"/>
                </a:rPr>
                <a:t>Continuous Improvement: Always look for ways to make the risk management process more efficient and effective. This means regularly updating risk assessments, being proactive in identifying new potential threats, and ensuring that the organization is always prepared.</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45720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rgbClr val="BFBFBF"/>
                </a:solidFill>
                <a:latin typeface="Poppins"/>
                <a:ea typeface="Poppins"/>
                <a:cs typeface="Poppins"/>
                <a:sym typeface="Poppins"/>
              </a:endParaRPr>
            </a:p>
          </p:txBody>
        </p:sp>
      </p:grpSp>
      <p:sp>
        <p:nvSpPr>
          <p:cNvPr id="1076" name="Google Shape;1076;p133"/>
          <p:cNvSpPr txBox="1"/>
          <p:nvPr/>
        </p:nvSpPr>
        <p:spPr>
          <a:xfrm>
            <a:off x="793476" y="1537722"/>
            <a:ext cx="2831700" cy="3231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lang="en-GB" sz="900">
                <a:solidFill>
                  <a:srgbClr val="06C167"/>
                </a:solidFill>
                <a:latin typeface="Poppins SemiBold"/>
                <a:ea typeface="Poppins SemiBold"/>
                <a:cs typeface="Poppins SemiBold"/>
                <a:sym typeface="Poppins SemiBold"/>
              </a:rPr>
              <a:t>Act</a:t>
            </a:r>
            <a:endParaRPr sz="900">
              <a:solidFill>
                <a:srgbClr val="06C167"/>
              </a:solidFill>
              <a:latin typeface="Poppins SemiBold"/>
              <a:ea typeface="Poppins SemiBold"/>
              <a:cs typeface="Poppins SemiBold"/>
              <a:sym typeface="Poppins SemiBold"/>
            </a:endParaRPr>
          </a:p>
          <a:p>
            <a:pPr indent="0" lvl="0" marL="0" marR="0" rtl="0" algn="l">
              <a:spcBef>
                <a:spcPts val="0"/>
              </a:spcBef>
              <a:spcAft>
                <a:spcPts val="0"/>
              </a:spcAft>
              <a:buNone/>
            </a:pPr>
            <a:r>
              <a:t/>
            </a:r>
            <a:endParaRPr sz="900">
              <a:solidFill>
                <a:srgbClr val="06C167"/>
              </a:solidFill>
              <a:latin typeface="Poppins SemiBold"/>
              <a:ea typeface="Poppins SemiBold"/>
              <a:cs typeface="Poppins SemiBold"/>
              <a:sym typeface="Poppins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71"/>
          <p:cNvPicPr preferRelativeResize="0"/>
          <p:nvPr/>
        </p:nvPicPr>
        <p:blipFill rotWithShape="1">
          <a:blip r:embed="rId3">
            <a:alphaModFix/>
          </a:blip>
          <a:srcRect b="21150" l="38898" r="38898" t="21150"/>
          <a:stretch/>
        </p:blipFill>
        <p:spPr>
          <a:xfrm rot="900000">
            <a:off x="6948092" y="1291799"/>
            <a:ext cx="1479143" cy="2939254"/>
          </a:xfrm>
          <a:prstGeom prst="rect">
            <a:avLst/>
          </a:prstGeom>
          <a:noFill/>
          <a:ln>
            <a:noFill/>
          </a:ln>
        </p:spPr>
      </p:pic>
      <p:pic>
        <p:nvPicPr>
          <p:cNvPr id="317" name="Google Shape;317;p71"/>
          <p:cNvPicPr preferRelativeResize="0"/>
          <p:nvPr/>
        </p:nvPicPr>
        <p:blipFill rotWithShape="1">
          <a:blip r:embed="rId3">
            <a:alphaModFix/>
          </a:blip>
          <a:srcRect b="21150" l="38898" r="38898" t="21150"/>
          <a:stretch/>
        </p:blipFill>
        <p:spPr>
          <a:xfrm rot="-900000">
            <a:off x="5450940" y="1291799"/>
            <a:ext cx="1479143" cy="2939254"/>
          </a:xfrm>
          <a:prstGeom prst="rect">
            <a:avLst/>
          </a:prstGeom>
          <a:noFill/>
          <a:ln>
            <a:noFill/>
          </a:ln>
        </p:spPr>
      </p:pic>
      <p:sp>
        <p:nvSpPr>
          <p:cNvPr id="318" name="Google Shape;318;p71"/>
          <p:cNvSpPr txBox="1"/>
          <p:nvPr/>
        </p:nvSpPr>
        <p:spPr>
          <a:xfrm>
            <a:off x="1139189" y="1526579"/>
            <a:ext cx="3451800" cy="934200"/>
          </a:xfrm>
          <a:prstGeom prst="rect">
            <a:avLst/>
          </a:prstGeom>
          <a:noFill/>
          <a:ln>
            <a:noFill/>
          </a:ln>
        </p:spPr>
        <p:txBody>
          <a:bodyPr anchorCtr="0" anchor="t" bIns="22850" lIns="45725" spcFirstLastPara="1" rIns="45725" wrap="square" tIns="22850">
            <a:spAutoFit/>
          </a:bodyPr>
          <a:lstStyle/>
          <a:p>
            <a:pPr indent="0" lvl="0" marL="0" rtl="0" algn="l">
              <a:lnSpc>
                <a:spcPct val="115000"/>
              </a:lnSpc>
              <a:spcBef>
                <a:spcPts val="1200"/>
              </a:spcBef>
              <a:spcAft>
                <a:spcPts val="0"/>
              </a:spcAft>
              <a:buClr>
                <a:schemeClr val="dk1"/>
              </a:buClr>
              <a:buSzPts val="1100"/>
              <a:buFont typeface="Arial"/>
              <a:buNone/>
            </a:pPr>
            <a:r>
              <a:rPr b="1" lang="en-GB" sz="1800">
                <a:solidFill>
                  <a:schemeClr val="dk1"/>
                </a:solidFill>
                <a:latin typeface="Calibri"/>
                <a:ea typeface="Calibri"/>
                <a:cs typeface="Calibri"/>
                <a:sym typeface="Calibri"/>
              </a:rPr>
              <a:t>Why ISMS is being implemented</a:t>
            </a:r>
            <a:endParaRPr b="1" sz="1800">
              <a:solidFill>
                <a:schemeClr val="dk1"/>
              </a:solidFill>
              <a:latin typeface="Calibri"/>
              <a:ea typeface="Calibri"/>
              <a:cs typeface="Calibri"/>
              <a:sym typeface="Calibri"/>
            </a:endParaRPr>
          </a:p>
          <a:p>
            <a:pPr indent="0" lvl="0" marL="0" marR="0" rtl="0" algn="l">
              <a:spcBef>
                <a:spcPts val="1200"/>
              </a:spcBef>
              <a:spcAft>
                <a:spcPts val="0"/>
              </a:spcAft>
              <a:buNone/>
            </a:pPr>
            <a:r>
              <a:t/>
            </a:r>
            <a:endParaRPr b="1" sz="2700">
              <a:solidFill>
                <a:srgbClr val="262626"/>
              </a:solidFill>
              <a:latin typeface="Poppins"/>
              <a:ea typeface="Poppins"/>
              <a:cs typeface="Poppins"/>
              <a:sym typeface="Poppins"/>
            </a:endParaRPr>
          </a:p>
        </p:txBody>
      </p:sp>
      <p:sp>
        <p:nvSpPr>
          <p:cNvPr id="319" name="Google Shape;319;p71"/>
          <p:cNvSpPr txBox="1"/>
          <p:nvPr/>
        </p:nvSpPr>
        <p:spPr>
          <a:xfrm>
            <a:off x="1139190" y="2573019"/>
            <a:ext cx="3451800" cy="1208400"/>
          </a:xfrm>
          <a:prstGeom prst="rect">
            <a:avLst/>
          </a:prstGeom>
          <a:noFill/>
          <a:ln>
            <a:noFill/>
          </a:ln>
        </p:spPr>
        <p:txBody>
          <a:bodyPr anchorCtr="0" anchor="t" bIns="22850" lIns="45725" spcFirstLastPara="1" rIns="45725" wrap="square" tIns="22850">
            <a:spAutoFit/>
          </a:bodyPr>
          <a:lstStyle/>
          <a:p>
            <a:pPr indent="0" lvl="0" marL="0" rtl="0" algn="l">
              <a:lnSpc>
                <a:spcPct val="115000"/>
              </a:lnSpc>
              <a:spcBef>
                <a:spcPts val="1200"/>
              </a:spcBef>
              <a:spcAft>
                <a:spcPts val="0"/>
              </a:spcAft>
              <a:buClr>
                <a:schemeClr val="dk1"/>
              </a:buClr>
              <a:buSzPts val="1100"/>
              <a:buFont typeface="Arial"/>
              <a:buNone/>
            </a:pPr>
            <a:r>
              <a:rPr lang="en-GB" sz="1100">
                <a:solidFill>
                  <a:schemeClr val="dk1"/>
                </a:solidFill>
                <a:latin typeface="Calibri"/>
                <a:ea typeface="Calibri"/>
                <a:cs typeface="Calibri"/>
                <a:sym typeface="Calibri"/>
              </a:rPr>
              <a:t>Implementing an ISMS in a food delivery company like ours is crucial for securing sensitive data, such as customer information and payment details. ISMS helps us manage risks and ensures compliance with legal and contractual requirements. In an industry where trust is</a:t>
            </a:r>
            <a:endParaRPr sz="1100">
              <a:solidFill>
                <a:schemeClr val="dk1"/>
              </a:solidFill>
              <a:latin typeface="Calibri"/>
              <a:ea typeface="Calibri"/>
              <a:cs typeface="Calibri"/>
              <a:sym typeface="Calibri"/>
            </a:endParaRPr>
          </a:p>
          <a:p>
            <a:pPr indent="0" lvl="0" marL="0" marR="0" rtl="0" algn="just">
              <a:lnSpc>
                <a:spcPct val="150000"/>
              </a:lnSpc>
              <a:spcBef>
                <a:spcPts val="1200"/>
              </a:spcBef>
              <a:spcAft>
                <a:spcPts val="0"/>
              </a:spcAft>
              <a:buNone/>
            </a:pPr>
            <a:r>
              <a:t/>
            </a:r>
            <a:endParaRPr sz="100">
              <a:solidFill>
                <a:srgbClr val="BFBFBF"/>
              </a:solidFill>
              <a:latin typeface="Poppins"/>
              <a:ea typeface="Poppins"/>
              <a:cs typeface="Poppins"/>
              <a:sym typeface="Poppins"/>
            </a:endParaRPr>
          </a:p>
        </p:txBody>
      </p:sp>
      <p:sp>
        <p:nvSpPr>
          <p:cNvPr id="320" name="Google Shape;320;p71"/>
          <p:cNvSpPr txBox="1"/>
          <p:nvPr/>
        </p:nvSpPr>
        <p:spPr>
          <a:xfrm>
            <a:off x="1139190" y="1357302"/>
            <a:ext cx="3451860" cy="169277"/>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None/>
            </a:pPr>
            <a:r>
              <a:rPr b="0" i="0" lang="en-GB" sz="800" u="none" cap="none" strike="noStrike">
                <a:solidFill>
                  <a:srgbClr val="06C167"/>
                </a:solidFill>
                <a:latin typeface="Poppins"/>
                <a:ea typeface="Poppins"/>
                <a:cs typeface="Poppins"/>
                <a:sym typeface="Poppins"/>
              </a:rPr>
              <a:t>About Us</a:t>
            </a:r>
            <a:endParaRPr sz="700"/>
          </a:p>
        </p:txBody>
      </p:sp>
      <p:sp>
        <p:nvSpPr>
          <p:cNvPr id="321" name="Google Shape;321;p71"/>
          <p:cNvSpPr txBox="1"/>
          <p:nvPr/>
        </p:nvSpPr>
        <p:spPr>
          <a:xfrm>
            <a:off x="1139189" y="3694352"/>
            <a:ext cx="984885" cy="184666"/>
          </a:xfrm>
          <a:prstGeom prst="rect">
            <a:avLst/>
          </a:prstGeom>
          <a:noFill/>
          <a:ln>
            <a:noFill/>
          </a:ln>
        </p:spPr>
        <p:txBody>
          <a:bodyPr anchorCtr="0" anchor="t" bIns="22850" lIns="45725" spcFirstLastPara="1" rIns="45725" wrap="square" tIns="22850">
            <a:spAutoFit/>
          </a:bodyPr>
          <a:lstStyle/>
          <a:p>
            <a:pPr indent="-133350" lvl="0" marL="139700" marR="0" rtl="0" algn="l">
              <a:spcBef>
                <a:spcPts val="0"/>
              </a:spcBef>
              <a:spcAft>
                <a:spcPts val="0"/>
              </a:spcAft>
              <a:buClr>
                <a:srgbClr val="06C167"/>
              </a:buClr>
              <a:buSzPts val="900"/>
              <a:buFont typeface="Arial"/>
              <a:buChar char="•"/>
            </a:pPr>
            <a:r>
              <a:rPr b="0" i="0" lang="en-GB" sz="900" u="none" cap="none" strike="noStrike">
                <a:solidFill>
                  <a:srgbClr val="06C167"/>
                </a:solidFill>
                <a:latin typeface="Poppins SemiBold"/>
                <a:ea typeface="Poppins SemiBold"/>
                <a:cs typeface="Poppins SemiBold"/>
                <a:sym typeface="Poppins SemiBold"/>
              </a:rPr>
              <a:t>Delivery</a:t>
            </a:r>
            <a:endParaRPr sz="700"/>
          </a:p>
        </p:txBody>
      </p:sp>
      <p:sp>
        <p:nvSpPr>
          <p:cNvPr id="322" name="Google Shape;322;p71"/>
          <p:cNvSpPr txBox="1"/>
          <p:nvPr/>
        </p:nvSpPr>
        <p:spPr>
          <a:xfrm>
            <a:off x="2242275" y="3694352"/>
            <a:ext cx="984885" cy="184666"/>
          </a:xfrm>
          <a:prstGeom prst="rect">
            <a:avLst/>
          </a:prstGeom>
          <a:noFill/>
          <a:ln>
            <a:noFill/>
          </a:ln>
        </p:spPr>
        <p:txBody>
          <a:bodyPr anchorCtr="0" anchor="t" bIns="22850" lIns="45725" spcFirstLastPara="1" rIns="45725" wrap="square" tIns="22850">
            <a:spAutoFit/>
          </a:bodyPr>
          <a:lstStyle/>
          <a:p>
            <a:pPr indent="-133350" lvl="0" marL="139700" marR="0" rtl="0" algn="l">
              <a:spcBef>
                <a:spcPts val="0"/>
              </a:spcBef>
              <a:spcAft>
                <a:spcPts val="0"/>
              </a:spcAft>
              <a:buClr>
                <a:srgbClr val="06C167"/>
              </a:buClr>
              <a:buSzPts val="900"/>
              <a:buFont typeface="Arial"/>
              <a:buChar char="•"/>
            </a:pPr>
            <a:r>
              <a:rPr b="0" i="0" lang="en-GB" sz="900" u="none" cap="none" strike="noStrike">
                <a:solidFill>
                  <a:srgbClr val="06C167"/>
                </a:solidFill>
                <a:latin typeface="Poppins SemiBold"/>
                <a:ea typeface="Poppins SemiBold"/>
                <a:cs typeface="Poppins SemiBold"/>
                <a:sym typeface="Poppins SemiBold"/>
              </a:rPr>
              <a:t>Food &amp; Drink</a:t>
            </a:r>
            <a:endParaRPr sz="700"/>
          </a:p>
        </p:txBody>
      </p:sp>
      <p:sp>
        <p:nvSpPr>
          <p:cNvPr id="323" name="Google Shape;323;p71"/>
          <p:cNvSpPr txBox="1"/>
          <p:nvPr/>
        </p:nvSpPr>
        <p:spPr>
          <a:xfrm>
            <a:off x="3606164" y="3694352"/>
            <a:ext cx="984885" cy="184666"/>
          </a:xfrm>
          <a:prstGeom prst="rect">
            <a:avLst/>
          </a:prstGeom>
          <a:noFill/>
          <a:ln>
            <a:noFill/>
          </a:ln>
        </p:spPr>
        <p:txBody>
          <a:bodyPr anchorCtr="0" anchor="t" bIns="22850" lIns="45725" spcFirstLastPara="1" rIns="45725" wrap="square" tIns="22850">
            <a:spAutoFit/>
          </a:bodyPr>
          <a:lstStyle/>
          <a:p>
            <a:pPr indent="-133350" lvl="0" marL="139700" marR="0" rtl="0" algn="l">
              <a:spcBef>
                <a:spcPts val="0"/>
              </a:spcBef>
              <a:spcAft>
                <a:spcPts val="0"/>
              </a:spcAft>
              <a:buClr>
                <a:srgbClr val="06C167"/>
              </a:buClr>
              <a:buSzPts val="900"/>
              <a:buFont typeface="Arial"/>
              <a:buChar char="•"/>
            </a:pPr>
            <a:r>
              <a:rPr b="0" i="0" lang="en-GB" sz="900" u="none" cap="none" strike="noStrike">
                <a:solidFill>
                  <a:srgbClr val="06C167"/>
                </a:solidFill>
                <a:latin typeface="Poppins SemiBold"/>
                <a:ea typeface="Poppins SemiBold"/>
                <a:cs typeface="Poppins SemiBold"/>
                <a:sym typeface="Poppins SemiBold"/>
              </a:rPr>
              <a:t>Mobile Apps</a:t>
            </a:r>
            <a:endParaRPr sz="700"/>
          </a:p>
        </p:txBody>
      </p:sp>
      <p:grpSp>
        <p:nvGrpSpPr>
          <p:cNvPr id="324" name="Google Shape;324;p71"/>
          <p:cNvGrpSpPr/>
          <p:nvPr/>
        </p:nvGrpSpPr>
        <p:grpSpPr>
          <a:xfrm>
            <a:off x="259565" y="477192"/>
            <a:ext cx="1759246" cy="1760220"/>
            <a:chOff x="13996333" y="1030842"/>
            <a:chExt cx="3518492" cy="3520440"/>
          </a:xfrm>
        </p:grpSpPr>
        <p:cxnSp>
          <p:nvCxnSpPr>
            <p:cNvPr id="325" name="Google Shape;325;p71"/>
            <p:cNvCxnSpPr/>
            <p:nvPr/>
          </p:nvCxnSpPr>
          <p:spPr>
            <a:xfrm>
              <a:off x="15755579" y="185996"/>
              <a:ext cx="0" cy="3518492"/>
            </a:xfrm>
            <a:prstGeom prst="straightConnector1">
              <a:avLst/>
            </a:prstGeom>
            <a:noFill/>
            <a:ln cap="rnd" cmpd="sng" w="9525">
              <a:solidFill>
                <a:srgbClr val="D8D8D8"/>
              </a:solidFill>
              <a:prstDash val="solid"/>
              <a:miter lim="800000"/>
              <a:headEnd len="sm" w="sm" type="none"/>
              <a:tailEnd len="sm" w="sm" type="none"/>
            </a:ln>
          </p:spPr>
        </p:cxnSp>
        <p:cxnSp>
          <p:nvCxnSpPr>
            <p:cNvPr id="326" name="Google Shape;326;p71"/>
            <p:cNvCxnSpPr/>
            <p:nvPr/>
          </p:nvCxnSpPr>
          <p:spPr>
            <a:xfrm rot="5400000">
              <a:off x="13150513" y="2791062"/>
              <a:ext cx="3520440" cy="0"/>
            </a:xfrm>
            <a:prstGeom prst="straightConnector1">
              <a:avLst/>
            </a:prstGeom>
            <a:noFill/>
            <a:ln cap="rnd" cmpd="sng" w="9525">
              <a:solidFill>
                <a:srgbClr val="D8D8D8"/>
              </a:solidFill>
              <a:prstDash val="solid"/>
              <a:miter lim="800000"/>
              <a:headEnd len="sm" w="sm" type="none"/>
              <a:tailEnd len="sm" w="sm" type="none"/>
            </a:ln>
          </p:spPr>
        </p:cxnSp>
      </p:grpSp>
      <p:pic>
        <p:nvPicPr>
          <p:cNvPr id="327" name="Google Shape;327;p71"/>
          <p:cNvPicPr preferRelativeResize="0"/>
          <p:nvPr/>
        </p:nvPicPr>
        <p:blipFill rotWithShape="1">
          <a:blip r:embed="rId3">
            <a:alphaModFix/>
          </a:blip>
          <a:srcRect b="21150" l="38898" r="38898" t="21150"/>
          <a:stretch/>
        </p:blipFill>
        <p:spPr>
          <a:xfrm>
            <a:off x="6099554" y="572342"/>
            <a:ext cx="1774743" cy="3526649"/>
          </a:xfrm>
          <a:prstGeom prst="rect">
            <a:avLst/>
          </a:prstGeom>
          <a:noFill/>
          <a:ln>
            <a:noFill/>
          </a:ln>
        </p:spPr>
      </p:pic>
      <p:sp>
        <p:nvSpPr>
          <p:cNvPr id="328" name="Google Shape;328;p71"/>
          <p:cNvSpPr/>
          <p:nvPr>
            <p:ph idx="2" type="pic"/>
          </p:nvPr>
        </p:nvSpPr>
        <p:spPr>
          <a:xfrm>
            <a:off x="6229991" y="695642"/>
            <a:ext cx="1513869" cy="3280049"/>
          </a:xfrm>
          <a:prstGeom prst="rect">
            <a:avLst/>
          </a:prstGeom>
          <a:noFill/>
          <a:ln>
            <a:noFill/>
          </a:ln>
        </p:spPr>
      </p:sp>
      <p:pic>
        <p:nvPicPr>
          <p:cNvPr id="329" name="Google Shape;329;p71"/>
          <p:cNvPicPr preferRelativeResize="0"/>
          <p:nvPr/>
        </p:nvPicPr>
        <p:blipFill>
          <a:blip r:embed="rId4">
            <a:alphaModFix/>
          </a:blip>
          <a:stretch>
            <a:fillRect/>
          </a:stretch>
        </p:blipFill>
        <p:spPr>
          <a:xfrm>
            <a:off x="6259722" y="1858638"/>
            <a:ext cx="1454425" cy="9540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34"/>
          <p:cNvSpPr/>
          <p:nvPr/>
        </p:nvSpPr>
        <p:spPr>
          <a:xfrm>
            <a:off x="0" y="0"/>
            <a:ext cx="9144000" cy="2631900"/>
          </a:xfrm>
          <a:prstGeom prst="rect">
            <a:avLst/>
          </a:prstGeom>
          <a:solidFill>
            <a:srgbClr val="06C167"/>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1082" name="Google Shape;1082;p134"/>
          <p:cNvSpPr txBox="1"/>
          <p:nvPr/>
        </p:nvSpPr>
        <p:spPr>
          <a:xfrm>
            <a:off x="445350" y="1821675"/>
            <a:ext cx="8253300" cy="15855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b="1" lang="en-GB" sz="5000">
                <a:solidFill>
                  <a:schemeClr val="lt1"/>
                </a:solidFill>
                <a:latin typeface="Poppins"/>
                <a:ea typeface="Poppins"/>
                <a:cs typeface="Poppins"/>
                <a:sym typeface="Poppins"/>
              </a:rPr>
              <a:t>Foodie’s ISMS</a:t>
            </a:r>
            <a:r>
              <a:rPr b="1" lang="en-GB" sz="5000">
                <a:solidFill>
                  <a:srgbClr val="262626"/>
                </a:solidFill>
                <a:latin typeface="Poppins"/>
                <a:ea typeface="Poppins"/>
                <a:cs typeface="Poppins"/>
                <a:sym typeface="Poppins"/>
              </a:rPr>
              <a:t> </a:t>
            </a:r>
            <a:endParaRPr b="1" sz="5000">
              <a:solidFill>
                <a:srgbClr val="262626"/>
              </a:solidFill>
              <a:latin typeface="Poppins"/>
              <a:ea typeface="Poppins"/>
              <a:cs typeface="Poppins"/>
              <a:sym typeface="Poppins"/>
            </a:endParaRPr>
          </a:p>
          <a:p>
            <a:pPr indent="0" lvl="0" marL="0" marR="0" rtl="0" algn="ctr">
              <a:spcBef>
                <a:spcPts val="0"/>
              </a:spcBef>
              <a:spcAft>
                <a:spcPts val="0"/>
              </a:spcAft>
              <a:buNone/>
            </a:pPr>
            <a:r>
              <a:rPr b="1" lang="en-GB" sz="5000">
                <a:solidFill>
                  <a:srgbClr val="262626"/>
                </a:solidFill>
                <a:latin typeface="Poppins"/>
                <a:ea typeface="Poppins"/>
                <a:cs typeface="Poppins"/>
                <a:sym typeface="Poppins"/>
              </a:rPr>
              <a:t>Security Policy</a:t>
            </a:r>
            <a:endParaRPr b="1" i="0" sz="5000" u="none" cap="none" strike="noStrike">
              <a:solidFill>
                <a:srgbClr val="0892FD"/>
              </a:solidFill>
              <a:latin typeface="Poppins"/>
              <a:ea typeface="Poppins"/>
              <a:cs typeface="Poppins"/>
              <a:sym typeface="Poppi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35"/>
          <p:cNvSpPr/>
          <p:nvPr/>
        </p:nvSpPr>
        <p:spPr>
          <a:xfrm>
            <a:off x="4604010" y="3107739"/>
            <a:ext cx="1146000" cy="1146000"/>
          </a:xfrm>
          <a:custGeom>
            <a:rect b="b" l="l" r="r" t="t"/>
            <a:pathLst>
              <a:path extrusionOk="0" h="45840" w="45840">
                <a:moveTo>
                  <a:pt x="17431" y="1"/>
                </a:moveTo>
                <a:cubicBezTo>
                  <a:pt x="16920" y="9407"/>
                  <a:pt x="9395" y="16932"/>
                  <a:pt x="1" y="17444"/>
                </a:cubicBezTo>
                <a:lnTo>
                  <a:pt x="1" y="45840"/>
                </a:lnTo>
                <a:cubicBezTo>
                  <a:pt x="12514" y="45578"/>
                  <a:pt x="23825" y="40399"/>
                  <a:pt x="32076" y="32160"/>
                </a:cubicBezTo>
                <a:cubicBezTo>
                  <a:pt x="31409" y="30755"/>
                  <a:pt x="31028" y="29183"/>
                  <a:pt x="31028" y="27528"/>
                </a:cubicBezTo>
                <a:cubicBezTo>
                  <a:pt x="31028" y="21599"/>
                  <a:pt x="35839" y="16789"/>
                  <a:pt x="41768" y="16789"/>
                </a:cubicBezTo>
                <a:cubicBezTo>
                  <a:pt x="41958" y="16789"/>
                  <a:pt x="42149" y="16801"/>
                  <a:pt x="42339" y="16801"/>
                </a:cubicBezTo>
                <a:cubicBezTo>
                  <a:pt x="44471" y="11609"/>
                  <a:pt x="45709" y="5942"/>
                  <a:pt x="45840" y="1"/>
                </a:cubicBezTo>
                <a:close/>
              </a:path>
            </a:pathLst>
          </a:custGeom>
          <a:solidFill>
            <a:srgbClr val="06C167"/>
          </a:solidFill>
          <a:ln>
            <a:noFill/>
          </a:ln>
        </p:spPr>
        <p:txBody>
          <a:bodyPr anchorCtr="0" anchor="ctr" bIns="91425" lIns="91425" spcFirstLastPara="1" rIns="182875" wrap="square" tIns="91425">
            <a:noAutofit/>
          </a:bodyPr>
          <a:lstStyle/>
          <a:p>
            <a:pPr indent="0" lvl="0" marL="0" marR="0" rtl="0" algn="ctr">
              <a:spcBef>
                <a:spcPts val="0"/>
              </a:spcBef>
              <a:spcAft>
                <a:spcPts val="0"/>
              </a:spcAft>
              <a:buNone/>
            </a:pPr>
            <a:r>
              <a:rPr lang="en-GB" sz="2700">
                <a:solidFill>
                  <a:srgbClr val="FFFFFF"/>
                </a:solidFill>
                <a:latin typeface="Poppins SemiBold"/>
                <a:ea typeface="Poppins SemiBold"/>
                <a:cs typeface="Poppins SemiBold"/>
                <a:sym typeface="Poppins SemiBold"/>
              </a:rPr>
              <a:t>T</a:t>
            </a:r>
            <a:endParaRPr sz="2700">
              <a:solidFill>
                <a:srgbClr val="FFFFFF"/>
              </a:solidFill>
              <a:latin typeface="Poppins SemiBold"/>
              <a:ea typeface="Poppins SemiBold"/>
              <a:cs typeface="Poppins SemiBold"/>
              <a:sym typeface="Poppins SemiBold"/>
            </a:endParaRPr>
          </a:p>
        </p:txBody>
      </p:sp>
      <p:sp>
        <p:nvSpPr>
          <p:cNvPr id="1088" name="Google Shape;1088;p135"/>
          <p:cNvSpPr/>
          <p:nvPr/>
        </p:nvSpPr>
        <p:spPr>
          <a:xfrm>
            <a:off x="5431810" y="3579539"/>
            <a:ext cx="432800" cy="432800"/>
          </a:xfrm>
          <a:custGeom>
            <a:rect b="b" l="l" r="r" t="t"/>
            <a:pathLst>
              <a:path extrusionOk="0" h="17312" w="17312">
                <a:moveTo>
                  <a:pt x="8656" y="0"/>
                </a:moveTo>
                <a:cubicBezTo>
                  <a:pt x="3870" y="0"/>
                  <a:pt x="0" y="3870"/>
                  <a:pt x="0" y="8656"/>
                </a:cubicBezTo>
                <a:cubicBezTo>
                  <a:pt x="0" y="13442"/>
                  <a:pt x="3870" y="17312"/>
                  <a:pt x="8656" y="17312"/>
                </a:cubicBezTo>
                <a:cubicBezTo>
                  <a:pt x="13442" y="17312"/>
                  <a:pt x="17312" y="13442"/>
                  <a:pt x="17312" y="8656"/>
                </a:cubicBezTo>
                <a:cubicBezTo>
                  <a:pt x="17312" y="3870"/>
                  <a:pt x="13442" y="0"/>
                  <a:pt x="8656" y="0"/>
                </a:cubicBezTo>
                <a:close/>
              </a:path>
            </a:pathLst>
          </a:custGeom>
          <a:solidFill>
            <a:srgbClr val="06C167">
              <a:alpha val="7490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1089" name="Google Shape;1089;p135"/>
          <p:cNvSpPr/>
          <p:nvPr/>
        </p:nvSpPr>
        <p:spPr>
          <a:xfrm>
            <a:off x="6288914" y="3273064"/>
            <a:ext cx="2127600" cy="1228200"/>
          </a:xfrm>
          <a:prstGeom prst="roundRect">
            <a:avLst>
              <a:gd fmla="val 7657" name="adj"/>
            </a:avLst>
          </a:prstGeom>
          <a:solidFill>
            <a:srgbClr val="F9F8FD"/>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1090" name="Google Shape;1090;p135"/>
          <p:cNvSpPr/>
          <p:nvPr/>
        </p:nvSpPr>
        <p:spPr>
          <a:xfrm>
            <a:off x="4604010" y="1910289"/>
            <a:ext cx="1146000" cy="1146275"/>
          </a:xfrm>
          <a:custGeom>
            <a:rect b="b" l="l" r="r" t="t"/>
            <a:pathLst>
              <a:path extrusionOk="0" h="45851" w="45840">
                <a:moveTo>
                  <a:pt x="1" y="0"/>
                </a:moveTo>
                <a:lnTo>
                  <a:pt x="1" y="28408"/>
                </a:lnTo>
                <a:cubicBezTo>
                  <a:pt x="9395" y="28920"/>
                  <a:pt x="16920" y="36445"/>
                  <a:pt x="17431" y="45851"/>
                </a:cubicBezTo>
                <a:lnTo>
                  <a:pt x="45840" y="45851"/>
                </a:lnTo>
                <a:cubicBezTo>
                  <a:pt x="45709" y="39910"/>
                  <a:pt x="44471" y="34242"/>
                  <a:pt x="42339" y="29039"/>
                </a:cubicBezTo>
                <a:cubicBezTo>
                  <a:pt x="42149" y="29051"/>
                  <a:pt x="41958" y="29063"/>
                  <a:pt x="41768" y="29063"/>
                </a:cubicBezTo>
                <a:cubicBezTo>
                  <a:pt x="35839" y="29063"/>
                  <a:pt x="31028" y="24253"/>
                  <a:pt x="31028" y="18324"/>
                </a:cubicBezTo>
                <a:cubicBezTo>
                  <a:pt x="31028" y="16669"/>
                  <a:pt x="31409" y="15097"/>
                  <a:pt x="32076" y="13692"/>
                </a:cubicBezTo>
                <a:cubicBezTo>
                  <a:pt x="23825" y="5453"/>
                  <a:pt x="12514" y="274"/>
                  <a:pt x="1" y="0"/>
                </a:cubicBezTo>
                <a:close/>
              </a:path>
            </a:pathLst>
          </a:custGeom>
          <a:solidFill>
            <a:srgbClr val="06C167">
              <a:alpha val="74900"/>
            </a:srgbClr>
          </a:solidFill>
          <a:ln>
            <a:noFill/>
          </a:ln>
        </p:spPr>
        <p:txBody>
          <a:bodyPr anchorCtr="0" anchor="ctr" bIns="91425" lIns="91425" spcFirstLastPara="1" rIns="182875" wrap="square" tIns="91425">
            <a:noAutofit/>
          </a:bodyPr>
          <a:lstStyle/>
          <a:p>
            <a:pPr indent="0" lvl="0" marL="0" marR="0" rtl="0" algn="ctr">
              <a:spcBef>
                <a:spcPts val="0"/>
              </a:spcBef>
              <a:spcAft>
                <a:spcPts val="0"/>
              </a:spcAft>
              <a:buNone/>
            </a:pPr>
            <a:r>
              <a:rPr lang="en-GB" sz="2700">
                <a:solidFill>
                  <a:srgbClr val="FFFFFF"/>
                </a:solidFill>
                <a:latin typeface="Poppins SemiBold"/>
                <a:ea typeface="Poppins SemiBold"/>
                <a:cs typeface="Poppins SemiBold"/>
                <a:sym typeface="Poppins SemiBold"/>
              </a:rPr>
              <a:t>I</a:t>
            </a:r>
            <a:endParaRPr sz="2700">
              <a:solidFill>
                <a:srgbClr val="FFFFFF"/>
              </a:solidFill>
              <a:latin typeface="Poppins SemiBold"/>
              <a:ea typeface="Poppins SemiBold"/>
              <a:cs typeface="Poppins SemiBold"/>
              <a:sym typeface="Poppins SemiBold"/>
            </a:endParaRPr>
          </a:p>
        </p:txBody>
      </p:sp>
      <p:sp>
        <p:nvSpPr>
          <p:cNvPr id="1091" name="Google Shape;1091;p135"/>
          <p:cNvSpPr/>
          <p:nvPr/>
        </p:nvSpPr>
        <p:spPr>
          <a:xfrm>
            <a:off x="5431810" y="2151989"/>
            <a:ext cx="432800" cy="432800"/>
          </a:xfrm>
          <a:custGeom>
            <a:rect b="b" l="l" r="r" t="t"/>
            <a:pathLst>
              <a:path extrusionOk="0" h="17312" w="17312">
                <a:moveTo>
                  <a:pt x="8656" y="0"/>
                </a:moveTo>
                <a:cubicBezTo>
                  <a:pt x="3870" y="0"/>
                  <a:pt x="0" y="3870"/>
                  <a:pt x="0" y="8656"/>
                </a:cubicBezTo>
                <a:cubicBezTo>
                  <a:pt x="0" y="13442"/>
                  <a:pt x="3870" y="17312"/>
                  <a:pt x="8656" y="17312"/>
                </a:cubicBezTo>
                <a:cubicBezTo>
                  <a:pt x="13442" y="17312"/>
                  <a:pt x="17312" y="13442"/>
                  <a:pt x="17312" y="8656"/>
                </a:cubicBezTo>
                <a:cubicBezTo>
                  <a:pt x="17312" y="3870"/>
                  <a:pt x="13442" y="0"/>
                  <a:pt x="8656" y="0"/>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1092" name="Google Shape;1092;p135"/>
          <p:cNvSpPr/>
          <p:nvPr/>
        </p:nvSpPr>
        <p:spPr>
          <a:xfrm>
            <a:off x="6288914" y="1662763"/>
            <a:ext cx="2127600" cy="1228200"/>
          </a:xfrm>
          <a:prstGeom prst="roundRect">
            <a:avLst>
              <a:gd fmla="val 7657" name="adj"/>
            </a:avLst>
          </a:prstGeom>
          <a:solidFill>
            <a:srgbClr val="F9F8FD"/>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1093" name="Google Shape;1093;p135"/>
          <p:cNvSpPr/>
          <p:nvPr/>
        </p:nvSpPr>
        <p:spPr>
          <a:xfrm>
            <a:off x="3406535" y="3107739"/>
            <a:ext cx="1146000" cy="1146000"/>
          </a:xfrm>
          <a:custGeom>
            <a:rect b="b" l="l" r="r" t="t"/>
            <a:pathLst>
              <a:path extrusionOk="0" h="45840" w="45840">
                <a:moveTo>
                  <a:pt x="1" y="1"/>
                </a:moveTo>
                <a:cubicBezTo>
                  <a:pt x="132" y="5942"/>
                  <a:pt x="1358" y="11609"/>
                  <a:pt x="3501" y="16801"/>
                </a:cubicBezTo>
                <a:cubicBezTo>
                  <a:pt x="3692" y="16801"/>
                  <a:pt x="3882" y="16789"/>
                  <a:pt x="4073" y="16789"/>
                </a:cubicBezTo>
                <a:cubicBezTo>
                  <a:pt x="10002" y="16789"/>
                  <a:pt x="14800" y="21599"/>
                  <a:pt x="14800" y="27528"/>
                </a:cubicBezTo>
                <a:cubicBezTo>
                  <a:pt x="14800" y="29183"/>
                  <a:pt x="14431" y="30755"/>
                  <a:pt x="13753" y="32160"/>
                </a:cubicBezTo>
                <a:cubicBezTo>
                  <a:pt x="22016" y="40399"/>
                  <a:pt x="33326" y="45578"/>
                  <a:pt x="45840" y="45840"/>
                </a:cubicBezTo>
                <a:lnTo>
                  <a:pt x="45840" y="17444"/>
                </a:lnTo>
                <a:cubicBezTo>
                  <a:pt x="36446" y="16932"/>
                  <a:pt x="28909" y="9407"/>
                  <a:pt x="28397" y="1"/>
                </a:cubicBezTo>
                <a:close/>
              </a:path>
            </a:pathLst>
          </a:custGeom>
          <a:solidFill>
            <a:srgbClr val="06C167">
              <a:alpha val="74900"/>
            </a:srgbClr>
          </a:solidFill>
          <a:ln>
            <a:noFill/>
          </a:ln>
        </p:spPr>
        <p:txBody>
          <a:bodyPr anchorCtr="0" anchor="ctr" bIns="91425" lIns="182875" spcFirstLastPara="1" rIns="91425" wrap="square" tIns="91425">
            <a:noAutofit/>
          </a:bodyPr>
          <a:lstStyle/>
          <a:p>
            <a:pPr indent="0" lvl="0" marL="0" marR="0" rtl="0" algn="ctr">
              <a:spcBef>
                <a:spcPts val="0"/>
              </a:spcBef>
              <a:spcAft>
                <a:spcPts val="0"/>
              </a:spcAft>
              <a:buNone/>
            </a:pPr>
            <a:r>
              <a:rPr lang="en-GB" sz="2700">
                <a:solidFill>
                  <a:srgbClr val="FFFFFF"/>
                </a:solidFill>
                <a:latin typeface="Poppins SemiBold"/>
                <a:ea typeface="Poppins SemiBold"/>
                <a:cs typeface="Poppins SemiBold"/>
                <a:sym typeface="Poppins SemiBold"/>
              </a:rPr>
              <a:t>C</a:t>
            </a:r>
            <a:endParaRPr sz="2700">
              <a:solidFill>
                <a:srgbClr val="FFFFFF"/>
              </a:solidFill>
              <a:latin typeface="Poppins SemiBold"/>
              <a:ea typeface="Poppins SemiBold"/>
              <a:cs typeface="Poppins SemiBold"/>
              <a:sym typeface="Poppins SemiBold"/>
            </a:endParaRPr>
          </a:p>
        </p:txBody>
      </p:sp>
      <p:sp>
        <p:nvSpPr>
          <p:cNvPr id="1094" name="Google Shape;1094;p135"/>
          <p:cNvSpPr/>
          <p:nvPr/>
        </p:nvSpPr>
        <p:spPr>
          <a:xfrm>
            <a:off x="3291935" y="3579539"/>
            <a:ext cx="432825" cy="432800"/>
          </a:xfrm>
          <a:custGeom>
            <a:rect b="b" l="l" r="r" t="t"/>
            <a:pathLst>
              <a:path extrusionOk="0" h="17312" w="17313">
                <a:moveTo>
                  <a:pt x="8657" y="0"/>
                </a:moveTo>
                <a:cubicBezTo>
                  <a:pt x="3871" y="0"/>
                  <a:pt x="1" y="3870"/>
                  <a:pt x="1" y="8656"/>
                </a:cubicBezTo>
                <a:cubicBezTo>
                  <a:pt x="1" y="13442"/>
                  <a:pt x="3871" y="17312"/>
                  <a:pt x="8657" y="17312"/>
                </a:cubicBezTo>
                <a:cubicBezTo>
                  <a:pt x="13431" y="17312"/>
                  <a:pt x="17313" y="13442"/>
                  <a:pt x="17313" y="8656"/>
                </a:cubicBezTo>
                <a:cubicBezTo>
                  <a:pt x="17313" y="3870"/>
                  <a:pt x="13431" y="0"/>
                  <a:pt x="8657" y="0"/>
                </a:cubicBezTo>
                <a:close/>
              </a:path>
            </a:pathLst>
          </a:custGeom>
          <a:solidFill>
            <a:srgbClr val="06C167"/>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1095" name="Google Shape;1095;p135"/>
          <p:cNvSpPr/>
          <p:nvPr/>
        </p:nvSpPr>
        <p:spPr>
          <a:xfrm>
            <a:off x="727364" y="3273064"/>
            <a:ext cx="2127600" cy="1228200"/>
          </a:xfrm>
          <a:prstGeom prst="roundRect">
            <a:avLst>
              <a:gd fmla="val 7657" name="adj"/>
            </a:avLst>
          </a:prstGeom>
          <a:solidFill>
            <a:srgbClr val="F9F8FD"/>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1096" name="Google Shape;1096;p135"/>
          <p:cNvSpPr/>
          <p:nvPr/>
        </p:nvSpPr>
        <p:spPr>
          <a:xfrm>
            <a:off x="3406535" y="1910289"/>
            <a:ext cx="1146000" cy="1146275"/>
          </a:xfrm>
          <a:custGeom>
            <a:rect b="b" l="l" r="r" t="t"/>
            <a:pathLst>
              <a:path extrusionOk="0" h="45851" w="45840">
                <a:moveTo>
                  <a:pt x="45840" y="0"/>
                </a:moveTo>
                <a:cubicBezTo>
                  <a:pt x="33315" y="274"/>
                  <a:pt x="22016" y="5453"/>
                  <a:pt x="13753" y="13692"/>
                </a:cubicBezTo>
                <a:cubicBezTo>
                  <a:pt x="14431" y="15097"/>
                  <a:pt x="14800" y="16669"/>
                  <a:pt x="14800" y="18324"/>
                </a:cubicBezTo>
                <a:cubicBezTo>
                  <a:pt x="14800" y="24253"/>
                  <a:pt x="10002" y="29063"/>
                  <a:pt x="4073" y="29063"/>
                </a:cubicBezTo>
                <a:cubicBezTo>
                  <a:pt x="3882" y="29063"/>
                  <a:pt x="3692" y="29051"/>
                  <a:pt x="3501" y="29039"/>
                </a:cubicBezTo>
                <a:cubicBezTo>
                  <a:pt x="1358" y="34242"/>
                  <a:pt x="132" y="39910"/>
                  <a:pt x="1" y="45851"/>
                </a:cubicBezTo>
                <a:lnTo>
                  <a:pt x="28397" y="45851"/>
                </a:lnTo>
                <a:cubicBezTo>
                  <a:pt x="28909" y="36445"/>
                  <a:pt x="36446" y="28920"/>
                  <a:pt x="45840" y="28408"/>
                </a:cubicBezTo>
                <a:lnTo>
                  <a:pt x="45840" y="0"/>
                </a:lnTo>
                <a:close/>
              </a:path>
            </a:pathLst>
          </a:custGeom>
          <a:solidFill>
            <a:srgbClr val="06C167"/>
          </a:solidFill>
          <a:ln>
            <a:noFill/>
          </a:ln>
        </p:spPr>
        <p:txBody>
          <a:bodyPr anchorCtr="0" anchor="ctr" bIns="91425" lIns="182875" spcFirstLastPara="1" rIns="91425" wrap="square" tIns="91425">
            <a:noAutofit/>
          </a:bodyPr>
          <a:lstStyle/>
          <a:p>
            <a:pPr indent="0" lvl="0" marL="0" marR="0" rtl="0" algn="ctr">
              <a:spcBef>
                <a:spcPts val="0"/>
              </a:spcBef>
              <a:spcAft>
                <a:spcPts val="0"/>
              </a:spcAft>
              <a:buNone/>
            </a:pPr>
            <a:r>
              <a:rPr lang="en-GB" sz="2700">
                <a:solidFill>
                  <a:srgbClr val="FFFFFF"/>
                </a:solidFill>
                <a:latin typeface="Poppins SemiBold"/>
                <a:ea typeface="Poppins SemiBold"/>
                <a:cs typeface="Poppins SemiBold"/>
                <a:sym typeface="Poppins SemiBold"/>
              </a:rPr>
              <a:t>P</a:t>
            </a:r>
            <a:endParaRPr sz="2700">
              <a:solidFill>
                <a:srgbClr val="FFFFFF"/>
              </a:solidFill>
              <a:latin typeface="Poppins SemiBold"/>
              <a:ea typeface="Poppins SemiBold"/>
              <a:cs typeface="Poppins SemiBold"/>
              <a:sym typeface="Poppins SemiBold"/>
            </a:endParaRPr>
          </a:p>
        </p:txBody>
      </p:sp>
      <p:sp>
        <p:nvSpPr>
          <p:cNvPr id="1097" name="Google Shape;1097;p135"/>
          <p:cNvSpPr/>
          <p:nvPr/>
        </p:nvSpPr>
        <p:spPr>
          <a:xfrm>
            <a:off x="3291935" y="2151989"/>
            <a:ext cx="432825" cy="432800"/>
          </a:xfrm>
          <a:custGeom>
            <a:rect b="b" l="l" r="r" t="t"/>
            <a:pathLst>
              <a:path extrusionOk="0" h="17312" w="17313">
                <a:moveTo>
                  <a:pt x="8657" y="0"/>
                </a:moveTo>
                <a:cubicBezTo>
                  <a:pt x="3871" y="0"/>
                  <a:pt x="1" y="3870"/>
                  <a:pt x="1" y="8656"/>
                </a:cubicBezTo>
                <a:cubicBezTo>
                  <a:pt x="1" y="13442"/>
                  <a:pt x="3871" y="17312"/>
                  <a:pt x="8657" y="17312"/>
                </a:cubicBezTo>
                <a:cubicBezTo>
                  <a:pt x="13431" y="17312"/>
                  <a:pt x="17313" y="13442"/>
                  <a:pt x="17313" y="8656"/>
                </a:cubicBezTo>
                <a:cubicBezTo>
                  <a:pt x="17313" y="3870"/>
                  <a:pt x="13431" y="0"/>
                  <a:pt x="8657" y="0"/>
                </a:cubicBezTo>
                <a:close/>
              </a:path>
            </a:pathLst>
          </a:custGeom>
          <a:solidFill>
            <a:srgbClr val="06C167">
              <a:alpha val="7490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
        <p:nvSpPr>
          <p:cNvPr id="1098" name="Google Shape;1098;p135"/>
          <p:cNvSpPr/>
          <p:nvPr/>
        </p:nvSpPr>
        <p:spPr>
          <a:xfrm>
            <a:off x="727364" y="1662763"/>
            <a:ext cx="2127600" cy="1228200"/>
          </a:xfrm>
          <a:prstGeom prst="roundRect">
            <a:avLst>
              <a:gd fmla="val 7657" name="adj"/>
            </a:avLst>
          </a:prstGeom>
          <a:solidFill>
            <a:srgbClr val="F9F8FD"/>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grpSp>
        <p:nvGrpSpPr>
          <p:cNvPr descr="Bar graph with upward trend" id="1099" name="Google Shape;1099;p135"/>
          <p:cNvGrpSpPr/>
          <p:nvPr/>
        </p:nvGrpSpPr>
        <p:grpSpPr>
          <a:xfrm>
            <a:off x="3407447" y="2266722"/>
            <a:ext cx="197036" cy="199892"/>
            <a:chOff x="5772150" y="3095625"/>
            <a:chExt cx="657225" cy="666750"/>
          </a:xfrm>
        </p:grpSpPr>
        <p:sp>
          <p:nvSpPr>
            <p:cNvPr id="1100" name="Google Shape;1100;p135"/>
            <p:cNvSpPr/>
            <p:nvPr/>
          </p:nvSpPr>
          <p:spPr>
            <a:xfrm>
              <a:off x="5772150" y="3095625"/>
              <a:ext cx="657225" cy="666750"/>
            </a:xfrm>
            <a:custGeom>
              <a:rect b="b" l="l" r="r" t="t"/>
              <a:pathLst>
                <a:path extrusionOk="0" h="666750" w="657225">
                  <a:moveTo>
                    <a:pt x="57150" y="0"/>
                  </a:moveTo>
                  <a:lnTo>
                    <a:pt x="0" y="0"/>
                  </a:lnTo>
                  <a:lnTo>
                    <a:pt x="0" y="666750"/>
                  </a:lnTo>
                  <a:lnTo>
                    <a:pt x="657225" y="666750"/>
                  </a:lnTo>
                  <a:lnTo>
                    <a:pt x="657225" y="609600"/>
                  </a:lnTo>
                  <a:lnTo>
                    <a:pt x="57150" y="609600"/>
                  </a:lnTo>
                  <a:lnTo>
                    <a:pt x="57150" y="0"/>
                  </a:ln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01" name="Google Shape;1101;p135"/>
            <p:cNvSpPr/>
            <p:nvPr/>
          </p:nvSpPr>
          <p:spPr>
            <a:xfrm rot="10800000">
              <a:off x="6286500" y="3095625"/>
              <a:ext cx="142875" cy="552450"/>
            </a:xfrm>
            <a:custGeom>
              <a:rect b="b" l="l" r="r" t="t"/>
              <a:pathLst>
                <a:path extrusionOk="0" h="552450" w="142875">
                  <a:moveTo>
                    <a:pt x="0" y="0"/>
                  </a:moveTo>
                  <a:lnTo>
                    <a:pt x="142875" y="0"/>
                  </a:lnTo>
                  <a:lnTo>
                    <a:pt x="142875" y="552450"/>
                  </a:lnTo>
                  <a:lnTo>
                    <a:pt x="0" y="552450"/>
                  </a:ln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02" name="Google Shape;1102;p135"/>
            <p:cNvSpPr/>
            <p:nvPr/>
          </p:nvSpPr>
          <p:spPr>
            <a:xfrm rot="10800000">
              <a:off x="6086475" y="3286125"/>
              <a:ext cx="142875" cy="361950"/>
            </a:xfrm>
            <a:custGeom>
              <a:rect b="b" l="l" r="r" t="t"/>
              <a:pathLst>
                <a:path extrusionOk="0" h="361950" w="142875">
                  <a:moveTo>
                    <a:pt x="0" y="0"/>
                  </a:moveTo>
                  <a:lnTo>
                    <a:pt x="142875" y="0"/>
                  </a:lnTo>
                  <a:lnTo>
                    <a:pt x="142875" y="361950"/>
                  </a:lnTo>
                  <a:lnTo>
                    <a:pt x="0" y="361950"/>
                  </a:ln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03" name="Google Shape;1103;p135"/>
            <p:cNvSpPr/>
            <p:nvPr/>
          </p:nvSpPr>
          <p:spPr>
            <a:xfrm rot="10800000">
              <a:off x="5886450" y="3457575"/>
              <a:ext cx="142875" cy="190500"/>
            </a:xfrm>
            <a:custGeom>
              <a:rect b="b" l="l" r="r" t="t"/>
              <a:pathLst>
                <a:path extrusionOk="0" h="190500" w="142875">
                  <a:moveTo>
                    <a:pt x="0" y="0"/>
                  </a:moveTo>
                  <a:lnTo>
                    <a:pt x="142875" y="0"/>
                  </a:lnTo>
                  <a:lnTo>
                    <a:pt x="142875" y="190500"/>
                  </a:lnTo>
                  <a:lnTo>
                    <a:pt x="0" y="190500"/>
                  </a:ln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04" name="Google Shape;1104;p135"/>
            <p:cNvSpPr/>
            <p:nvPr/>
          </p:nvSpPr>
          <p:spPr>
            <a:xfrm>
              <a:off x="5882544" y="3095625"/>
              <a:ext cx="308705" cy="308705"/>
            </a:xfrm>
            <a:custGeom>
              <a:rect b="b" l="l" r="r" t="t"/>
              <a:pathLst>
                <a:path extrusionOk="0" h="308705" w="308705">
                  <a:moveTo>
                    <a:pt x="308705" y="130874"/>
                  </a:moveTo>
                  <a:lnTo>
                    <a:pt x="308705" y="0"/>
                  </a:lnTo>
                  <a:lnTo>
                    <a:pt x="177832" y="0"/>
                  </a:lnTo>
                  <a:lnTo>
                    <a:pt x="229838" y="52006"/>
                  </a:lnTo>
                  <a:lnTo>
                    <a:pt x="0" y="281845"/>
                  </a:lnTo>
                  <a:lnTo>
                    <a:pt x="26860" y="308705"/>
                  </a:lnTo>
                  <a:lnTo>
                    <a:pt x="256699" y="78962"/>
                  </a:lnTo>
                  <a:lnTo>
                    <a:pt x="308705" y="130874"/>
                  </a:ln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descr="Ribbon" id="1105" name="Google Shape;1105;p135"/>
          <p:cNvGrpSpPr/>
          <p:nvPr/>
        </p:nvGrpSpPr>
        <p:grpSpPr>
          <a:xfrm>
            <a:off x="5567932" y="2248591"/>
            <a:ext cx="169169" cy="244356"/>
            <a:chOff x="5965965" y="3171329"/>
            <a:chExt cx="565784" cy="817245"/>
          </a:xfrm>
        </p:grpSpPr>
        <p:sp>
          <p:nvSpPr>
            <p:cNvPr id="1106" name="Google Shape;1106;p135"/>
            <p:cNvSpPr/>
            <p:nvPr/>
          </p:nvSpPr>
          <p:spPr>
            <a:xfrm>
              <a:off x="5965965" y="3695205"/>
              <a:ext cx="263842" cy="293369"/>
            </a:xfrm>
            <a:custGeom>
              <a:rect b="b" l="l" r="r" t="t"/>
              <a:pathLst>
                <a:path extrusionOk="0" h="293369" w="263842">
                  <a:moveTo>
                    <a:pt x="205740" y="48578"/>
                  </a:moveTo>
                  <a:cubicBezTo>
                    <a:pt x="192405" y="48578"/>
                    <a:pt x="180023" y="45720"/>
                    <a:pt x="167640" y="40957"/>
                  </a:cubicBezTo>
                  <a:cubicBezTo>
                    <a:pt x="147637" y="33338"/>
                    <a:pt x="130492" y="19050"/>
                    <a:pt x="118110" y="952"/>
                  </a:cubicBezTo>
                  <a:cubicBezTo>
                    <a:pt x="117157" y="952"/>
                    <a:pt x="115253" y="0"/>
                    <a:pt x="114300" y="0"/>
                  </a:cubicBezTo>
                  <a:lnTo>
                    <a:pt x="0" y="224790"/>
                  </a:lnTo>
                  <a:lnTo>
                    <a:pt x="96203" y="202883"/>
                  </a:lnTo>
                  <a:lnTo>
                    <a:pt x="144780" y="293370"/>
                  </a:lnTo>
                  <a:lnTo>
                    <a:pt x="263843" y="60960"/>
                  </a:lnTo>
                  <a:cubicBezTo>
                    <a:pt x="250508" y="59055"/>
                    <a:pt x="237173" y="53340"/>
                    <a:pt x="225742" y="46672"/>
                  </a:cubicBezTo>
                  <a:cubicBezTo>
                    <a:pt x="219075" y="47625"/>
                    <a:pt x="212408" y="48578"/>
                    <a:pt x="205740" y="48578"/>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07" name="Google Shape;1107;p135"/>
            <p:cNvSpPr/>
            <p:nvPr/>
          </p:nvSpPr>
          <p:spPr>
            <a:xfrm>
              <a:off x="6259335" y="3700919"/>
              <a:ext cx="272414" cy="281940"/>
            </a:xfrm>
            <a:custGeom>
              <a:rect b="b" l="l" r="r" t="t"/>
              <a:pathLst>
                <a:path extrusionOk="0" h="281940" w="272414">
                  <a:moveTo>
                    <a:pt x="111442" y="30480"/>
                  </a:moveTo>
                  <a:cubicBezTo>
                    <a:pt x="98107" y="36195"/>
                    <a:pt x="83820" y="39053"/>
                    <a:pt x="69532" y="39053"/>
                  </a:cubicBezTo>
                  <a:cubicBezTo>
                    <a:pt x="61913" y="39053"/>
                    <a:pt x="55245" y="38100"/>
                    <a:pt x="47625" y="37147"/>
                  </a:cubicBezTo>
                  <a:cubicBezTo>
                    <a:pt x="33338" y="46672"/>
                    <a:pt x="17145" y="53340"/>
                    <a:pt x="0" y="55245"/>
                  </a:cubicBezTo>
                  <a:lnTo>
                    <a:pt x="125730" y="281940"/>
                  </a:lnTo>
                  <a:lnTo>
                    <a:pt x="175260" y="200978"/>
                  </a:lnTo>
                  <a:lnTo>
                    <a:pt x="272415" y="217170"/>
                  </a:lnTo>
                  <a:lnTo>
                    <a:pt x="151448" y="0"/>
                  </a:lnTo>
                  <a:cubicBezTo>
                    <a:pt x="140970" y="13335"/>
                    <a:pt x="127635" y="23813"/>
                    <a:pt x="111442" y="30480"/>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08" name="Google Shape;1108;p135"/>
            <p:cNvSpPr/>
            <p:nvPr/>
          </p:nvSpPr>
          <p:spPr>
            <a:xfrm>
              <a:off x="5969775" y="3171329"/>
              <a:ext cx="554354" cy="554355"/>
            </a:xfrm>
            <a:custGeom>
              <a:rect b="b" l="l" r="r" t="t"/>
              <a:pathLst>
                <a:path extrusionOk="0" h="554355" w="554354">
                  <a:moveTo>
                    <a:pt x="273368" y="441960"/>
                  </a:moveTo>
                  <a:cubicBezTo>
                    <a:pt x="182880" y="441960"/>
                    <a:pt x="108585" y="368618"/>
                    <a:pt x="108585" y="277178"/>
                  </a:cubicBezTo>
                  <a:cubicBezTo>
                    <a:pt x="108585" y="185738"/>
                    <a:pt x="182880" y="112395"/>
                    <a:pt x="273368" y="112395"/>
                  </a:cubicBezTo>
                  <a:cubicBezTo>
                    <a:pt x="363855" y="112395"/>
                    <a:pt x="438150" y="185738"/>
                    <a:pt x="438150" y="277178"/>
                  </a:cubicBezTo>
                  <a:cubicBezTo>
                    <a:pt x="438150" y="368618"/>
                    <a:pt x="363855" y="441960"/>
                    <a:pt x="273368" y="441960"/>
                  </a:cubicBezTo>
                  <a:close/>
                  <a:moveTo>
                    <a:pt x="554355" y="277178"/>
                  </a:moveTo>
                  <a:cubicBezTo>
                    <a:pt x="554355" y="256222"/>
                    <a:pt x="545783" y="237173"/>
                    <a:pt x="531495" y="223838"/>
                  </a:cubicBezTo>
                  <a:cubicBezTo>
                    <a:pt x="539115" y="205740"/>
                    <a:pt x="540068" y="184785"/>
                    <a:pt x="531495" y="165735"/>
                  </a:cubicBezTo>
                  <a:cubicBezTo>
                    <a:pt x="523875" y="148590"/>
                    <a:pt x="510540" y="135255"/>
                    <a:pt x="494348" y="128588"/>
                  </a:cubicBezTo>
                  <a:cubicBezTo>
                    <a:pt x="493395" y="111443"/>
                    <a:pt x="486728" y="94298"/>
                    <a:pt x="473392" y="80963"/>
                  </a:cubicBezTo>
                  <a:cubicBezTo>
                    <a:pt x="458153" y="65723"/>
                    <a:pt x="439103" y="59055"/>
                    <a:pt x="419100" y="60008"/>
                  </a:cubicBezTo>
                  <a:cubicBezTo>
                    <a:pt x="412433" y="41910"/>
                    <a:pt x="398145" y="26670"/>
                    <a:pt x="378143" y="19050"/>
                  </a:cubicBezTo>
                  <a:cubicBezTo>
                    <a:pt x="360998" y="12383"/>
                    <a:pt x="341948" y="12383"/>
                    <a:pt x="325755" y="19050"/>
                  </a:cubicBezTo>
                  <a:cubicBezTo>
                    <a:pt x="312420" y="7620"/>
                    <a:pt x="296228" y="0"/>
                    <a:pt x="277178" y="0"/>
                  </a:cubicBezTo>
                  <a:cubicBezTo>
                    <a:pt x="256223" y="0"/>
                    <a:pt x="237173" y="8573"/>
                    <a:pt x="223838" y="22860"/>
                  </a:cubicBezTo>
                  <a:cubicBezTo>
                    <a:pt x="205740" y="15240"/>
                    <a:pt x="184785" y="14288"/>
                    <a:pt x="165735" y="22860"/>
                  </a:cubicBezTo>
                  <a:cubicBezTo>
                    <a:pt x="148590" y="30480"/>
                    <a:pt x="135255" y="43815"/>
                    <a:pt x="128588" y="60008"/>
                  </a:cubicBezTo>
                  <a:cubicBezTo>
                    <a:pt x="111443" y="60960"/>
                    <a:pt x="94298" y="67628"/>
                    <a:pt x="80963" y="80963"/>
                  </a:cubicBezTo>
                  <a:cubicBezTo>
                    <a:pt x="65723" y="96203"/>
                    <a:pt x="59055" y="115252"/>
                    <a:pt x="60007" y="135255"/>
                  </a:cubicBezTo>
                  <a:cubicBezTo>
                    <a:pt x="41910" y="141923"/>
                    <a:pt x="26670" y="156210"/>
                    <a:pt x="19050" y="176213"/>
                  </a:cubicBezTo>
                  <a:cubicBezTo>
                    <a:pt x="12382" y="193358"/>
                    <a:pt x="12382" y="212408"/>
                    <a:pt x="19050" y="228600"/>
                  </a:cubicBezTo>
                  <a:cubicBezTo>
                    <a:pt x="7620" y="241935"/>
                    <a:pt x="0" y="258128"/>
                    <a:pt x="0" y="277178"/>
                  </a:cubicBezTo>
                  <a:cubicBezTo>
                    <a:pt x="0" y="298133"/>
                    <a:pt x="8572" y="317183"/>
                    <a:pt x="22860" y="330518"/>
                  </a:cubicBezTo>
                  <a:cubicBezTo>
                    <a:pt x="15240" y="348615"/>
                    <a:pt x="14288" y="369570"/>
                    <a:pt x="22860" y="388620"/>
                  </a:cubicBezTo>
                  <a:cubicBezTo>
                    <a:pt x="30480" y="405765"/>
                    <a:pt x="43815" y="419100"/>
                    <a:pt x="60007" y="425768"/>
                  </a:cubicBezTo>
                  <a:cubicBezTo>
                    <a:pt x="60960" y="442913"/>
                    <a:pt x="67628" y="460058"/>
                    <a:pt x="80963" y="473393"/>
                  </a:cubicBezTo>
                  <a:cubicBezTo>
                    <a:pt x="96203" y="488633"/>
                    <a:pt x="115253" y="495300"/>
                    <a:pt x="135255" y="494348"/>
                  </a:cubicBezTo>
                  <a:cubicBezTo>
                    <a:pt x="141923" y="512445"/>
                    <a:pt x="156210" y="527685"/>
                    <a:pt x="176213" y="535305"/>
                  </a:cubicBezTo>
                  <a:cubicBezTo>
                    <a:pt x="193358" y="541973"/>
                    <a:pt x="212408" y="541973"/>
                    <a:pt x="228600" y="535305"/>
                  </a:cubicBezTo>
                  <a:cubicBezTo>
                    <a:pt x="241935" y="546735"/>
                    <a:pt x="258127" y="554355"/>
                    <a:pt x="277178" y="554355"/>
                  </a:cubicBezTo>
                  <a:cubicBezTo>
                    <a:pt x="298133" y="554355"/>
                    <a:pt x="317183" y="545783"/>
                    <a:pt x="330518" y="531495"/>
                  </a:cubicBezTo>
                  <a:cubicBezTo>
                    <a:pt x="348615" y="539115"/>
                    <a:pt x="369570" y="540068"/>
                    <a:pt x="388620" y="531495"/>
                  </a:cubicBezTo>
                  <a:cubicBezTo>
                    <a:pt x="405765" y="523875"/>
                    <a:pt x="419100" y="510540"/>
                    <a:pt x="425768" y="494348"/>
                  </a:cubicBezTo>
                  <a:cubicBezTo>
                    <a:pt x="442913" y="493395"/>
                    <a:pt x="460058" y="486728"/>
                    <a:pt x="473392" y="473393"/>
                  </a:cubicBezTo>
                  <a:cubicBezTo>
                    <a:pt x="488633" y="458153"/>
                    <a:pt x="495300" y="439103"/>
                    <a:pt x="494348" y="419100"/>
                  </a:cubicBezTo>
                  <a:cubicBezTo>
                    <a:pt x="512445" y="412433"/>
                    <a:pt x="527685" y="398145"/>
                    <a:pt x="535305" y="378143"/>
                  </a:cubicBezTo>
                  <a:cubicBezTo>
                    <a:pt x="541973" y="360998"/>
                    <a:pt x="541973" y="341948"/>
                    <a:pt x="535305" y="325755"/>
                  </a:cubicBezTo>
                  <a:cubicBezTo>
                    <a:pt x="546735" y="313373"/>
                    <a:pt x="554355" y="296228"/>
                    <a:pt x="554355" y="277178"/>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descr="Fingerprint" id="1109" name="Google Shape;1109;p135"/>
          <p:cNvGrpSpPr/>
          <p:nvPr/>
        </p:nvGrpSpPr>
        <p:grpSpPr>
          <a:xfrm>
            <a:off x="3416563" y="3667395"/>
            <a:ext cx="172252" cy="234493"/>
            <a:chOff x="4255771" y="5069824"/>
            <a:chExt cx="950619" cy="1294109"/>
          </a:xfrm>
        </p:grpSpPr>
        <p:sp>
          <p:nvSpPr>
            <p:cNvPr id="1110" name="Google Shape;1110;p135"/>
            <p:cNvSpPr/>
            <p:nvPr/>
          </p:nvSpPr>
          <p:spPr>
            <a:xfrm>
              <a:off x="4764599" y="5730413"/>
              <a:ext cx="282454" cy="492734"/>
            </a:xfrm>
            <a:custGeom>
              <a:rect b="b" l="l" r="r" t="t"/>
              <a:pathLst>
                <a:path extrusionOk="0" h="492734" w="282454">
                  <a:moveTo>
                    <a:pt x="251468" y="492735"/>
                  </a:moveTo>
                  <a:cubicBezTo>
                    <a:pt x="243245" y="492743"/>
                    <a:pt x="235348" y="489523"/>
                    <a:pt x="229470" y="483769"/>
                  </a:cubicBezTo>
                  <a:cubicBezTo>
                    <a:pt x="166948" y="424206"/>
                    <a:pt x="112390" y="356793"/>
                    <a:pt x="67151" y="283211"/>
                  </a:cubicBezTo>
                  <a:cubicBezTo>
                    <a:pt x="21929" y="206411"/>
                    <a:pt x="-1285" y="118625"/>
                    <a:pt x="55" y="29486"/>
                  </a:cubicBezTo>
                  <a:cubicBezTo>
                    <a:pt x="1144" y="12145"/>
                    <a:pt x="16070" y="-1028"/>
                    <a:pt x="33392" y="63"/>
                  </a:cubicBezTo>
                  <a:cubicBezTo>
                    <a:pt x="33436" y="65"/>
                    <a:pt x="33480" y="68"/>
                    <a:pt x="33524" y="71"/>
                  </a:cubicBezTo>
                  <a:cubicBezTo>
                    <a:pt x="50847" y="1161"/>
                    <a:pt x="64007" y="16103"/>
                    <a:pt x="62916" y="33444"/>
                  </a:cubicBezTo>
                  <a:cubicBezTo>
                    <a:pt x="62915" y="33488"/>
                    <a:pt x="62911" y="33532"/>
                    <a:pt x="62908" y="33576"/>
                  </a:cubicBezTo>
                  <a:cubicBezTo>
                    <a:pt x="62611" y="110238"/>
                    <a:pt x="82850" y="185578"/>
                    <a:pt x="121519" y="251751"/>
                  </a:cubicBezTo>
                  <a:cubicBezTo>
                    <a:pt x="163741" y="320375"/>
                    <a:pt x="214655" y="383240"/>
                    <a:pt x="272996" y="438781"/>
                  </a:cubicBezTo>
                  <a:cubicBezTo>
                    <a:pt x="285407" y="450926"/>
                    <a:pt x="285634" y="470845"/>
                    <a:pt x="273500" y="483269"/>
                  </a:cubicBezTo>
                  <a:cubicBezTo>
                    <a:pt x="267694" y="489215"/>
                    <a:pt x="259773" y="492619"/>
                    <a:pt x="251468" y="492735"/>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11" name="Google Shape;1111;p135"/>
            <p:cNvSpPr/>
            <p:nvPr/>
          </p:nvSpPr>
          <p:spPr>
            <a:xfrm>
              <a:off x="4654467" y="5620033"/>
              <a:ext cx="456054" cy="678461"/>
            </a:xfrm>
            <a:custGeom>
              <a:rect b="b" l="l" r="r" t="t"/>
              <a:pathLst>
                <a:path extrusionOk="0" h="678461" w="456054">
                  <a:moveTo>
                    <a:pt x="280676" y="678461"/>
                  </a:moveTo>
                  <a:cubicBezTo>
                    <a:pt x="272378" y="678467"/>
                    <a:pt x="264413" y="675188"/>
                    <a:pt x="258521" y="669338"/>
                  </a:cubicBezTo>
                  <a:cubicBezTo>
                    <a:pt x="190608" y="603720"/>
                    <a:pt x="131312" y="529720"/>
                    <a:pt x="82060" y="449118"/>
                  </a:cubicBezTo>
                  <a:cubicBezTo>
                    <a:pt x="25721" y="353312"/>
                    <a:pt x="-2641" y="243608"/>
                    <a:pt x="193" y="132473"/>
                  </a:cubicBezTo>
                  <a:cubicBezTo>
                    <a:pt x="5215" y="54447"/>
                    <a:pt x="72472" y="-4729"/>
                    <a:pt x="150415" y="298"/>
                  </a:cubicBezTo>
                  <a:cubicBezTo>
                    <a:pt x="150623" y="312"/>
                    <a:pt x="150833" y="326"/>
                    <a:pt x="151041" y="341"/>
                  </a:cubicBezTo>
                  <a:cubicBezTo>
                    <a:pt x="228706" y="5395"/>
                    <a:pt x="287694" y="72319"/>
                    <a:pt x="283033" y="150090"/>
                  </a:cubicBezTo>
                  <a:cubicBezTo>
                    <a:pt x="284130" y="205411"/>
                    <a:pt x="299272" y="259543"/>
                    <a:pt x="327031" y="307390"/>
                  </a:cubicBezTo>
                  <a:cubicBezTo>
                    <a:pt x="360772" y="362186"/>
                    <a:pt x="401031" y="412682"/>
                    <a:pt x="446924" y="457769"/>
                  </a:cubicBezTo>
                  <a:cubicBezTo>
                    <a:pt x="459160" y="470105"/>
                    <a:pt x="459089" y="490036"/>
                    <a:pt x="446766" y="502285"/>
                  </a:cubicBezTo>
                  <a:cubicBezTo>
                    <a:pt x="434444" y="514534"/>
                    <a:pt x="414534" y="514463"/>
                    <a:pt x="402298" y="502128"/>
                  </a:cubicBezTo>
                  <a:cubicBezTo>
                    <a:pt x="352420" y="453357"/>
                    <a:pt x="308866" y="398500"/>
                    <a:pt x="272663" y="338850"/>
                  </a:cubicBezTo>
                  <a:cubicBezTo>
                    <a:pt x="238587" y="280684"/>
                    <a:pt x="220480" y="214531"/>
                    <a:pt x="220180" y="147102"/>
                  </a:cubicBezTo>
                  <a:cubicBezTo>
                    <a:pt x="223097" y="103762"/>
                    <a:pt x="190364" y="66263"/>
                    <a:pt x="147072" y="63344"/>
                  </a:cubicBezTo>
                  <a:cubicBezTo>
                    <a:pt x="126271" y="61941"/>
                    <a:pt x="105767" y="68871"/>
                    <a:pt x="90074" y="82608"/>
                  </a:cubicBezTo>
                  <a:cubicBezTo>
                    <a:pt x="74217" y="96317"/>
                    <a:pt x="64488" y="115797"/>
                    <a:pt x="63047" y="136720"/>
                  </a:cubicBezTo>
                  <a:cubicBezTo>
                    <a:pt x="60803" y="235270"/>
                    <a:pt x="86169" y="332481"/>
                    <a:pt x="136271" y="417343"/>
                  </a:cubicBezTo>
                  <a:cubicBezTo>
                    <a:pt x="182782" y="493152"/>
                    <a:pt x="238695" y="562761"/>
                    <a:pt x="302675" y="624507"/>
                  </a:cubicBezTo>
                  <a:cubicBezTo>
                    <a:pt x="314955" y="636786"/>
                    <a:pt x="314966" y="656705"/>
                    <a:pt x="302700" y="668998"/>
                  </a:cubicBezTo>
                  <a:cubicBezTo>
                    <a:pt x="302691" y="669007"/>
                    <a:pt x="302683" y="669015"/>
                    <a:pt x="302675" y="669023"/>
                  </a:cubicBezTo>
                  <a:cubicBezTo>
                    <a:pt x="296872" y="674950"/>
                    <a:pt x="288965" y="678343"/>
                    <a:pt x="280676" y="678461"/>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12" name="Google Shape;1112;p135"/>
            <p:cNvSpPr/>
            <p:nvPr/>
          </p:nvSpPr>
          <p:spPr>
            <a:xfrm>
              <a:off x="4598432" y="6215125"/>
              <a:ext cx="256743" cy="148808"/>
            </a:xfrm>
            <a:custGeom>
              <a:rect b="b" l="l" r="r" t="t"/>
              <a:pathLst>
                <a:path extrusionOk="0" h="148808" w="256743">
                  <a:moveTo>
                    <a:pt x="31401" y="148806"/>
                  </a:moveTo>
                  <a:cubicBezTo>
                    <a:pt x="27809" y="148784"/>
                    <a:pt x="24248" y="148145"/>
                    <a:pt x="20873" y="146918"/>
                  </a:cubicBezTo>
                  <a:cubicBezTo>
                    <a:pt x="4526" y="141079"/>
                    <a:pt x="-3996" y="123079"/>
                    <a:pt x="1836" y="106716"/>
                  </a:cubicBezTo>
                  <a:cubicBezTo>
                    <a:pt x="1844" y="106693"/>
                    <a:pt x="1852" y="106672"/>
                    <a:pt x="1860" y="106649"/>
                  </a:cubicBezTo>
                  <a:cubicBezTo>
                    <a:pt x="25587" y="40898"/>
                    <a:pt x="74298" y="0"/>
                    <a:pt x="128981" y="0"/>
                  </a:cubicBezTo>
                  <a:cubicBezTo>
                    <a:pt x="183663" y="0"/>
                    <a:pt x="230332" y="39482"/>
                    <a:pt x="254687" y="103032"/>
                  </a:cubicBezTo>
                  <a:cubicBezTo>
                    <a:pt x="260850" y="119274"/>
                    <a:pt x="252693" y="137443"/>
                    <a:pt x="236468" y="143612"/>
                  </a:cubicBezTo>
                  <a:cubicBezTo>
                    <a:pt x="236465" y="143613"/>
                    <a:pt x="236463" y="143613"/>
                    <a:pt x="236460" y="143615"/>
                  </a:cubicBezTo>
                  <a:cubicBezTo>
                    <a:pt x="220234" y="149784"/>
                    <a:pt x="202085" y="141619"/>
                    <a:pt x="195923" y="125376"/>
                  </a:cubicBezTo>
                  <a:cubicBezTo>
                    <a:pt x="195921" y="125373"/>
                    <a:pt x="195921" y="125371"/>
                    <a:pt x="195920" y="125368"/>
                  </a:cubicBezTo>
                  <a:cubicBezTo>
                    <a:pt x="181306" y="86830"/>
                    <a:pt x="155693" y="62448"/>
                    <a:pt x="129138" y="62448"/>
                  </a:cubicBezTo>
                  <a:cubicBezTo>
                    <a:pt x="102582" y="62448"/>
                    <a:pt x="75241" y="88560"/>
                    <a:pt x="61099" y="128829"/>
                  </a:cubicBezTo>
                  <a:cubicBezTo>
                    <a:pt x="56322" y="141031"/>
                    <a:pt x="44490" y="148988"/>
                    <a:pt x="31401" y="148806"/>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13" name="Google Shape;1113;p135"/>
            <p:cNvSpPr/>
            <p:nvPr/>
          </p:nvSpPr>
          <p:spPr>
            <a:xfrm>
              <a:off x="4487991" y="5509655"/>
              <a:ext cx="676468" cy="794817"/>
            </a:xfrm>
            <a:custGeom>
              <a:rect b="b" l="l" r="r" t="t"/>
              <a:pathLst>
                <a:path extrusionOk="0" h="794817" w="676468">
                  <a:moveTo>
                    <a:pt x="31692" y="794817"/>
                  </a:moveTo>
                  <a:cubicBezTo>
                    <a:pt x="23303" y="794658"/>
                    <a:pt x="15325" y="791145"/>
                    <a:pt x="9536" y="785064"/>
                  </a:cubicBezTo>
                  <a:cubicBezTo>
                    <a:pt x="-2917" y="772961"/>
                    <a:pt x="-3212" y="753044"/>
                    <a:pt x="8878" y="740578"/>
                  </a:cubicBezTo>
                  <a:cubicBezTo>
                    <a:pt x="9095" y="740355"/>
                    <a:pt x="9313" y="740134"/>
                    <a:pt x="9536" y="739919"/>
                  </a:cubicBezTo>
                  <a:cubicBezTo>
                    <a:pt x="56676" y="695403"/>
                    <a:pt x="128486" y="601967"/>
                    <a:pt x="86532" y="475969"/>
                  </a:cubicBezTo>
                  <a:cubicBezTo>
                    <a:pt x="61098" y="399416"/>
                    <a:pt x="50953" y="318603"/>
                    <a:pt x="56676" y="238132"/>
                  </a:cubicBezTo>
                  <a:lnTo>
                    <a:pt x="56676" y="235458"/>
                  </a:lnTo>
                  <a:cubicBezTo>
                    <a:pt x="65631" y="96747"/>
                    <a:pt x="185218" y="-8432"/>
                    <a:pt x="323781" y="533"/>
                  </a:cubicBezTo>
                  <a:cubicBezTo>
                    <a:pt x="324155" y="558"/>
                    <a:pt x="324529" y="583"/>
                    <a:pt x="324903" y="609"/>
                  </a:cubicBezTo>
                  <a:cubicBezTo>
                    <a:pt x="461650" y="10119"/>
                    <a:pt x="565807" y="127166"/>
                    <a:pt x="559503" y="264243"/>
                  </a:cubicBezTo>
                  <a:cubicBezTo>
                    <a:pt x="558678" y="281619"/>
                    <a:pt x="543940" y="295035"/>
                    <a:pt x="526583" y="294209"/>
                  </a:cubicBezTo>
                  <a:cubicBezTo>
                    <a:pt x="509226" y="293383"/>
                    <a:pt x="495825" y="278630"/>
                    <a:pt x="496650" y="261255"/>
                  </a:cubicBezTo>
                  <a:cubicBezTo>
                    <a:pt x="502594" y="157006"/>
                    <a:pt x="422992" y="67670"/>
                    <a:pt x="318853" y="61720"/>
                  </a:cubicBezTo>
                  <a:cubicBezTo>
                    <a:pt x="214715" y="55769"/>
                    <a:pt x="125474" y="135456"/>
                    <a:pt x="119530" y="239705"/>
                  </a:cubicBezTo>
                  <a:lnTo>
                    <a:pt x="119530" y="242536"/>
                  </a:lnTo>
                  <a:cubicBezTo>
                    <a:pt x="114473" y="315043"/>
                    <a:pt x="123709" y="387839"/>
                    <a:pt x="146714" y="456779"/>
                  </a:cubicBezTo>
                  <a:cubicBezTo>
                    <a:pt x="199667" y="615966"/>
                    <a:pt x="111044" y="731582"/>
                    <a:pt x="53376" y="786322"/>
                  </a:cubicBezTo>
                  <a:cubicBezTo>
                    <a:pt x="47501" y="791830"/>
                    <a:pt x="39740" y="794869"/>
                    <a:pt x="31692" y="794817"/>
                  </a:cubicBezTo>
                  <a:close/>
                  <a:moveTo>
                    <a:pt x="644512" y="518755"/>
                  </a:moveTo>
                  <a:cubicBezTo>
                    <a:pt x="636076" y="518513"/>
                    <a:pt x="628092" y="514885"/>
                    <a:pt x="622356" y="508688"/>
                  </a:cubicBezTo>
                  <a:cubicBezTo>
                    <a:pt x="588898" y="473688"/>
                    <a:pt x="559291" y="435191"/>
                    <a:pt x="534047" y="393859"/>
                  </a:cubicBezTo>
                  <a:cubicBezTo>
                    <a:pt x="524736" y="379195"/>
                    <a:pt x="529061" y="359753"/>
                    <a:pt x="543709" y="350431"/>
                  </a:cubicBezTo>
                  <a:cubicBezTo>
                    <a:pt x="558356" y="341110"/>
                    <a:pt x="577779" y="345440"/>
                    <a:pt x="587091" y="360104"/>
                  </a:cubicBezTo>
                  <a:cubicBezTo>
                    <a:pt x="587564" y="360849"/>
                    <a:pt x="588005" y="361615"/>
                    <a:pt x="588415" y="362399"/>
                  </a:cubicBezTo>
                  <a:cubicBezTo>
                    <a:pt x="611145" y="399786"/>
                    <a:pt x="637856" y="434595"/>
                    <a:pt x="668082" y="466217"/>
                  </a:cubicBezTo>
                  <a:cubicBezTo>
                    <a:pt x="679886" y="478955"/>
                    <a:pt x="679139" y="498860"/>
                    <a:pt x="666413" y="510676"/>
                  </a:cubicBezTo>
                  <a:cubicBezTo>
                    <a:pt x="666394" y="510695"/>
                    <a:pt x="666374" y="510714"/>
                    <a:pt x="666354" y="510733"/>
                  </a:cubicBezTo>
                  <a:cubicBezTo>
                    <a:pt x="660486" y="515993"/>
                    <a:pt x="652859" y="518856"/>
                    <a:pt x="644983" y="518755"/>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14" name="Google Shape;1114;p135"/>
            <p:cNvSpPr/>
            <p:nvPr/>
          </p:nvSpPr>
          <p:spPr>
            <a:xfrm>
              <a:off x="4375486" y="5400091"/>
              <a:ext cx="830904" cy="801349"/>
            </a:xfrm>
            <a:custGeom>
              <a:rect b="b" l="l" r="r" t="t"/>
              <a:pathLst>
                <a:path extrusionOk="0" h="801349" w="830904">
                  <a:moveTo>
                    <a:pt x="31532" y="801349"/>
                  </a:moveTo>
                  <a:cubicBezTo>
                    <a:pt x="22530" y="801378"/>
                    <a:pt x="13949" y="797541"/>
                    <a:pt x="7962" y="790810"/>
                  </a:cubicBezTo>
                  <a:cubicBezTo>
                    <a:pt x="-3584" y="777838"/>
                    <a:pt x="-2437" y="757950"/>
                    <a:pt x="10522" y="746393"/>
                  </a:cubicBezTo>
                  <a:cubicBezTo>
                    <a:pt x="10559" y="746360"/>
                    <a:pt x="10596" y="746327"/>
                    <a:pt x="10633" y="746294"/>
                  </a:cubicBezTo>
                  <a:cubicBezTo>
                    <a:pt x="49445" y="711846"/>
                    <a:pt x="92971" y="653487"/>
                    <a:pt x="80715" y="570590"/>
                  </a:cubicBezTo>
                  <a:cubicBezTo>
                    <a:pt x="78986" y="559264"/>
                    <a:pt x="77101" y="547782"/>
                    <a:pt x="75372" y="536456"/>
                  </a:cubicBezTo>
                  <a:cubicBezTo>
                    <a:pt x="62638" y="471732"/>
                    <a:pt x="57365" y="405758"/>
                    <a:pt x="59659" y="339831"/>
                  </a:cubicBezTo>
                  <a:lnTo>
                    <a:pt x="59659" y="337629"/>
                  </a:lnTo>
                  <a:cubicBezTo>
                    <a:pt x="72996" y="138263"/>
                    <a:pt x="245255" y="-12529"/>
                    <a:pt x="444408" y="822"/>
                  </a:cubicBezTo>
                  <a:cubicBezTo>
                    <a:pt x="444537" y="832"/>
                    <a:pt x="444664" y="840"/>
                    <a:pt x="444793" y="849"/>
                  </a:cubicBezTo>
                  <a:cubicBezTo>
                    <a:pt x="628482" y="13119"/>
                    <a:pt x="779330" y="164284"/>
                    <a:pt x="782001" y="337629"/>
                  </a:cubicBezTo>
                  <a:cubicBezTo>
                    <a:pt x="783132" y="369183"/>
                    <a:pt x="797372" y="398833"/>
                    <a:pt x="821284" y="419425"/>
                  </a:cubicBezTo>
                  <a:cubicBezTo>
                    <a:pt x="833734" y="431435"/>
                    <a:pt x="834155" y="451254"/>
                    <a:pt x="822227" y="463783"/>
                  </a:cubicBezTo>
                  <a:cubicBezTo>
                    <a:pt x="810272" y="476380"/>
                    <a:pt x="790381" y="476890"/>
                    <a:pt x="777798" y="464922"/>
                  </a:cubicBezTo>
                  <a:cubicBezTo>
                    <a:pt x="777785" y="464910"/>
                    <a:pt x="777771" y="464897"/>
                    <a:pt x="777758" y="464884"/>
                  </a:cubicBezTo>
                  <a:cubicBezTo>
                    <a:pt x="741882" y="432704"/>
                    <a:pt x="720708" y="387241"/>
                    <a:pt x="719148" y="339044"/>
                  </a:cubicBezTo>
                  <a:cubicBezTo>
                    <a:pt x="717576" y="197474"/>
                    <a:pt x="593441" y="74623"/>
                    <a:pt x="441336" y="64398"/>
                  </a:cubicBezTo>
                  <a:cubicBezTo>
                    <a:pt x="276875" y="52538"/>
                    <a:pt x="133950" y="176385"/>
                    <a:pt x="122101" y="341020"/>
                  </a:cubicBezTo>
                  <a:cubicBezTo>
                    <a:pt x="122080" y="341305"/>
                    <a:pt x="122061" y="341591"/>
                    <a:pt x="122041" y="341876"/>
                  </a:cubicBezTo>
                  <a:lnTo>
                    <a:pt x="122041" y="344078"/>
                  </a:lnTo>
                  <a:cubicBezTo>
                    <a:pt x="120303" y="405354"/>
                    <a:pt x="125576" y="466627"/>
                    <a:pt x="137754" y="526703"/>
                  </a:cubicBezTo>
                  <a:cubicBezTo>
                    <a:pt x="139640" y="538186"/>
                    <a:pt x="141368" y="549669"/>
                    <a:pt x="143097" y="561309"/>
                  </a:cubicBezTo>
                  <a:cubicBezTo>
                    <a:pt x="160539" y="677869"/>
                    <a:pt x="93914" y="756676"/>
                    <a:pt x="52588" y="793327"/>
                  </a:cubicBezTo>
                  <a:cubicBezTo>
                    <a:pt x="46801" y="798515"/>
                    <a:pt x="39299" y="801373"/>
                    <a:pt x="31532" y="801349"/>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15" name="Google Shape;1115;p135"/>
            <p:cNvSpPr/>
            <p:nvPr/>
          </p:nvSpPr>
          <p:spPr>
            <a:xfrm>
              <a:off x="4483959" y="5290024"/>
              <a:ext cx="702278" cy="242418"/>
            </a:xfrm>
            <a:custGeom>
              <a:rect b="b" l="l" r="r" t="t"/>
              <a:pathLst>
                <a:path extrusionOk="0" h="242418" w="702278">
                  <a:moveTo>
                    <a:pt x="671171" y="242419"/>
                  </a:moveTo>
                  <a:cubicBezTo>
                    <a:pt x="661196" y="242432"/>
                    <a:pt x="651807" y="237703"/>
                    <a:pt x="645872" y="229678"/>
                  </a:cubicBezTo>
                  <a:cubicBezTo>
                    <a:pt x="573138" y="131903"/>
                    <a:pt x="461017" y="71236"/>
                    <a:pt x="339462" y="63883"/>
                  </a:cubicBezTo>
                  <a:cubicBezTo>
                    <a:pt x="235861" y="56747"/>
                    <a:pt x="133449" y="89495"/>
                    <a:pt x="53165" y="155432"/>
                  </a:cubicBezTo>
                  <a:cubicBezTo>
                    <a:pt x="40631" y="167451"/>
                    <a:pt x="20738" y="167022"/>
                    <a:pt x="8731" y="154474"/>
                  </a:cubicBezTo>
                  <a:cubicBezTo>
                    <a:pt x="-3274" y="141926"/>
                    <a:pt x="-2846" y="122012"/>
                    <a:pt x="9688" y="109993"/>
                  </a:cubicBezTo>
                  <a:cubicBezTo>
                    <a:pt x="10895" y="108837"/>
                    <a:pt x="12193" y="107776"/>
                    <a:pt x="13568" y="106826"/>
                  </a:cubicBezTo>
                  <a:cubicBezTo>
                    <a:pt x="106023" y="30668"/>
                    <a:pt x="224101" y="-7158"/>
                    <a:pt x="343548" y="1121"/>
                  </a:cubicBezTo>
                  <a:cubicBezTo>
                    <a:pt x="483552" y="9733"/>
                    <a:pt x="612656" y="79646"/>
                    <a:pt x="696469" y="192240"/>
                  </a:cubicBezTo>
                  <a:cubicBezTo>
                    <a:pt x="706468" y="206330"/>
                    <a:pt x="703240" y="225855"/>
                    <a:pt x="689241" y="235970"/>
                  </a:cubicBezTo>
                  <a:cubicBezTo>
                    <a:pt x="684037" y="239952"/>
                    <a:pt x="677719" y="242207"/>
                    <a:pt x="671171" y="242419"/>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16" name="Google Shape;1116;p135"/>
            <p:cNvSpPr/>
            <p:nvPr/>
          </p:nvSpPr>
          <p:spPr>
            <a:xfrm>
              <a:off x="4255771" y="5179936"/>
              <a:ext cx="790494" cy="404574"/>
            </a:xfrm>
            <a:custGeom>
              <a:rect b="b" l="l" r="r" t="t"/>
              <a:pathLst>
                <a:path extrusionOk="0" h="404574" w="790494">
                  <a:moveTo>
                    <a:pt x="31197" y="404574"/>
                  </a:moveTo>
                  <a:cubicBezTo>
                    <a:pt x="27154" y="404553"/>
                    <a:pt x="23152" y="403753"/>
                    <a:pt x="19412" y="402214"/>
                  </a:cubicBezTo>
                  <a:cubicBezTo>
                    <a:pt x="3638" y="395677"/>
                    <a:pt x="-4037" y="377726"/>
                    <a:pt x="2128" y="361788"/>
                  </a:cubicBezTo>
                  <a:cubicBezTo>
                    <a:pt x="97121" y="130006"/>
                    <a:pt x="329392" y="-15127"/>
                    <a:pt x="579121" y="1256"/>
                  </a:cubicBezTo>
                  <a:cubicBezTo>
                    <a:pt x="644924" y="5799"/>
                    <a:pt x="709506" y="21325"/>
                    <a:pt x="770195" y="47188"/>
                  </a:cubicBezTo>
                  <a:cubicBezTo>
                    <a:pt x="786426" y="53345"/>
                    <a:pt x="794597" y="71506"/>
                    <a:pt x="788446" y="87754"/>
                  </a:cubicBezTo>
                  <a:cubicBezTo>
                    <a:pt x="782298" y="104001"/>
                    <a:pt x="764154" y="112183"/>
                    <a:pt x="747923" y="106026"/>
                  </a:cubicBezTo>
                  <a:cubicBezTo>
                    <a:pt x="747164" y="105738"/>
                    <a:pt x="746416" y="105420"/>
                    <a:pt x="745683" y="105074"/>
                  </a:cubicBezTo>
                  <a:cubicBezTo>
                    <a:pt x="691437" y="82209"/>
                    <a:pt x="633766" y="68548"/>
                    <a:pt x="575036" y="64648"/>
                  </a:cubicBezTo>
                  <a:cubicBezTo>
                    <a:pt x="352339" y="49555"/>
                    <a:pt x="144981" y="178815"/>
                    <a:pt x="60267" y="385540"/>
                  </a:cubicBezTo>
                  <a:cubicBezTo>
                    <a:pt x="55278" y="397155"/>
                    <a:pt x="43828" y="404654"/>
                    <a:pt x="31197" y="404574"/>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17" name="Google Shape;1117;p135"/>
            <p:cNvSpPr/>
            <p:nvPr/>
          </p:nvSpPr>
          <p:spPr>
            <a:xfrm>
              <a:off x="4420801" y="5069824"/>
              <a:ext cx="450854" cy="159364"/>
            </a:xfrm>
            <a:custGeom>
              <a:rect b="b" l="l" r="r" t="t"/>
              <a:pathLst>
                <a:path extrusionOk="0" h="159364" w="450854">
                  <a:moveTo>
                    <a:pt x="31628" y="159345"/>
                  </a:moveTo>
                  <a:cubicBezTo>
                    <a:pt x="14273" y="159457"/>
                    <a:pt x="112" y="145462"/>
                    <a:pt x="1" y="128088"/>
                  </a:cubicBezTo>
                  <a:cubicBezTo>
                    <a:pt x="-70" y="117019"/>
                    <a:pt x="5675" y="106727"/>
                    <a:pt x="15129" y="100987"/>
                  </a:cubicBezTo>
                  <a:cubicBezTo>
                    <a:pt x="121792" y="35778"/>
                    <a:pt x="244175" y="868"/>
                    <a:pt x="369151" y="0"/>
                  </a:cubicBezTo>
                  <a:cubicBezTo>
                    <a:pt x="386278" y="0"/>
                    <a:pt x="404034" y="0"/>
                    <a:pt x="421476" y="1573"/>
                  </a:cubicBezTo>
                  <a:cubicBezTo>
                    <a:pt x="438833" y="2746"/>
                    <a:pt x="451954" y="17782"/>
                    <a:pt x="450782" y="35157"/>
                  </a:cubicBezTo>
                  <a:cubicBezTo>
                    <a:pt x="449609" y="52532"/>
                    <a:pt x="434591" y="65666"/>
                    <a:pt x="417234" y="64493"/>
                  </a:cubicBezTo>
                  <a:cubicBezTo>
                    <a:pt x="401520" y="63392"/>
                    <a:pt x="385807" y="62920"/>
                    <a:pt x="370094" y="63077"/>
                  </a:cubicBezTo>
                  <a:cubicBezTo>
                    <a:pt x="256546" y="63832"/>
                    <a:pt x="145347" y="95536"/>
                    <a:pt x="48442" y="154783"/>
                  </a:cubicBezTo>
                  <a:cubicBezTo>
                    <a:pt x="43426" y="157970"/>
                    <a:pt x="37565" y="159560"/>
                    <a:pt x="31628" y="159345"/>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18" name="Google Shape;1118;p135"/>
            <p:cNvSpPr/>
            <p:nvPr/>
          </p:nvSpPr>
          <p:spPr>
            <a:xfrm>
              <a:off x="4274560" y="5462639"/>
              <a:ext cx="203096" cy="631680"/>
            </a:xfrm>
            <a:custGeom>
              <a:rect b="b" l="l" r="r" t="t"/>
              <a:pathLst>
                <a:path extrusionOk="0" h="631680" w="203096">
                  <a:moveTo>
                    <a:pt x="31422" y="631680"/>
                  </a:moveTo>
                  <a:cubicBezTo>
                    <a:pt x="14065" y="631678"/>
                    <a:pt x="-3" y="617590"/>
                    <a:pt x="0" y="600215"/>
                  </a:cubicBezTo>
                  <a:cubicBezTo>
                    <a:pt x="2" y="589838"/>
                    <a:pt x="5113" y="580129"/>
                    <a:pt x="13666" y="574265"/>
                  </a:cubicBezTo>
                  <a:cubicBezTo>
                    <a:pt x="48235" y="550355"/>
                    <a:pt x="70391" y="530064"/>
                    <a:pt x="63634" y="465571"/>
                  </a:cubicBezTo>
                  <a:cubicBezTo>
                    <a:pt x="62377" y="453616"/>
                    <a:pt x="60806" y="441504"/>
                    <a:pt x="59392" y="429234"/>
                  </a:cubicBezTo>
                  <a:cubicBezTo>
                    <a:pt x="51350" y="376421"/>
                    <a:pt x="48559" y="322939"/>
                    <a:pt x="51064" y="269575"/>
                  </a:cubicBezTo>
                  <a:lnTo>
                    <a:pt x="51064" y="267845"/>
                  </a:lnTo>
                  <a:cubicBezTo>
                    <a:pt x="56956" y="175893"/>
                    <a:pt x="89745" y="87708"/>
                    <a:pt x="145344" y="14277"/>
                  </a:cubicBezTo>
                  <a:cubicBezTo>
                    <a:pt x="154825" y="-277"/>
                    <a:pt x="174297" y="-4379"/>
                    <a:pt x="188835" y="5114"/>
                  </a:cubicBezTo>
                  <a:cubicBezTo>
                    <a:pt x="203373" y="14606"/>
                    <a:pt x="207471" y="34098"/>
                    <a:pt x="197988" y="48652"/>
                  </a:cubicBezTo>
                  <a:cubicBezTo>
                    <a:pt x="197180" y="49891"/>
                    <a:pt x="196286" y="51072"/>
                    <a:pt x="195312" y="52186"/>
                  </a:cubicBezTo>
                  <a:cubicBezTo>
                    <a:pt x="147122" y="115987"/>
                    <a:pt x="118760" y="192576"/>
                    <a:pt x="113760" y="272406"/>
                  </a:cubicBezTo>
                  <a:lnTo>
                    <a:pt x="113760" y="273979"/>
                  </a:lnTo>
                  <a:cubicBezTo>
                    <a:pt x="111700" y="323515"/>
                    <a:pt x="114384" y="373133"/>
                    <a:pt x="121774" y="422156"/>
                  </a:cubicBezTo>
                  <a:cubicBezTo>
                    <a:pt x="123345" y="434583"/>
                    <a:pt x="124759" y="447009"/>
                    <a:pt x="126016" y="459279"/>
                  </a:cubicBezTo>
                  <a:cubicBezTo>
                    <a:pt x="136544" y="557591"/>
                    <a:pt x="91918" y="597074"/>
                    <a:pt x="49178" y="626331"/>
                  </a:cubicBezTo>
                  <a:cubicBezTo>
                    <a:pt x="43931" y="629861"/>
                    <a:pt x="37743" y="631725"/>
                    <a:pt x="31422" y="631680"/>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descr="Rocket" id="1119" name="Google Shape;1119;p135"/>
          <p:cNvGrpSpPr/>
          <p:nvPr/>
        </p:nvGrpSpPr>
        <p:grpSpPr>
          <a:xfrm>
            <a:off x="5531070" y="3681407"/>
            <a:ext cx="229316" cy="228782"/>
            <a:chOff x="6803589" y="3138578"/>
            <a:chExt cx="1265543" cy="1262594"/>
          </a:xfrm>
        </p:grpSpPr>
        <p:sp>
          <p:nvSpPr>
            <p:cNvPr id="1120" name="Google Shape;1120;p135"/>
            <p:cNvSpPr/>
            <p:nvPr/>
          </p:nvSpPr>
          <p:spPr>
            <a:xfrm>
              <a:off x="7780853" y="3138578"/>
              <a:ext cx="288279" cy="277310"/>
            </a:xfrm>
            <a:custGeom>
              <a:rect b="b" l="l" r="r" t="t"/>
              <a:pathLst>
                <a:path extrusionOk="0" h="277310" w="288279">
                  <a:moveTo>
                    <a:pt x="281269" y="8327"/>
                  </a:moveTo>
                  <a:cubicBezTo>
                    <a:pt x="259270" y="-13695"/>
                    <a:pt x="117850" y="11473"/>
                    <a:pt x="0" y="42933"/>
                  </a:cubicBezTo>
                  <a:cubicBezTo>
                    <a:pt x="42426" y="68101"/>
                    <a:pt x="86423" y="102707"/>
                    <a:pt x="128849" y="145178"/>
                  </a:cubicBezTo>
                  <a:cubicBezTo>
                    <a:pt x="172847" y="189222"/>
                    <a:pt x="207416" y="233266"/>
                    <a:pt x="232557" y="277310"/>
                  </a:cubicBezTo>
                  <a:cubicBezTo>
                    <a:pt x="263984" y="156189"/>
                    <a:pt x="304839" y="30349"/>
                    <a:pt x="281269" y="8327"/>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21" name="Google Shape;1121;p135"/>
            <p:cNvSpPr/>
            <p:nvPr/>
          </p:nvSpPr>
          <p:spPr>
            <a:xfrm>
              <a:off x="6803589" y="3571026"/>
              <a:ext cx="383299" cy="367003"/>
            </a:xfrm>
            <a:custGeom>
              <a:rect b="b" l="l" r="r" t="t"/>
              <a:pathLst>
                <a:path extrusionOk="0" h="367003" w="383299">
                  <a:moveTo>
                    <a:pt x="383299" y="24185"/>
                  </a:moveTo>
                  <a:lnTo>
                    <a:pt x="329874" y="3736"/>
                  </a:lnTo>
                  <a:cubicBezTo>
                    <a:pt x="307875" y="-4129"/>
                    <a:pt x="284305" y="590"/>
                    <a:pt x="267021" y="16320"/>
                  </a:cubicBezTo>
                  <a:lnTo>
                    <a:pt x="17179" y="266427"/>
                  </a:lnTo>
                  <a:cubicBezTo>
                    <a:pt x="-23676" y="307325"/>
                    <a:pt x="14036" y="378110"/>
                    <a:pt x="70604" y="365526"/>
                  </a:cubicBezTo>
                  <a:lnTo>
                    <a:pt x="279591" y="318336"/>
                  </a:lnTo>
                  <a:cubicBezTo>
                    <a:pt x="296876" y="239686"/>
                    <a:pt x="325160" y="134295"/>
                    <a:pt x="383299" y="24185"/>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22" name="Google Shape;1122;p135"/>
            <p:cNvSpPr/>
            <p:nvPr/>
          </p:nvSpPr>
          <p:spPr>
            <a:xfrm>
              <a:off x="7265522" y="4005764"/>
              <a:ext cx="367340" cy="395408"/>
            </a:xfrm>
            <a:custGeom>
              <a:rect b="b" l="l" r="r" t="t"/>
              <a:pathLst>
                <a:path extrusionOk="0" h="395408" w="367340">
                  <a:moveTo>
                    <a:pt x="337769" y="0"/>
                  </a:moveTo>
                  <a:cubicBezTo>
                    <a:pt x="232490" y="55055"/>
                    <a:pt x="131925" y="84942"/>
                    <a:pt x="50215" y="100672"/>
                  </a:cubicBezTo>
                  <a:lnTo>
                    <a:pt x="1504" y="324038"/>
                  </a:lnTo>
                  <a:cubicBezTo>
                    <a:pt x="-11067" y="380666"/>
                    <a:pt x="58072" y="419991"/>
                    <a:pt x="100498" y="377520"/>
                  </a:cubicBezTo>
                  <a:lnTo>
                    <a:pt x="350340" y="127413"/>
                  </a:lnTo>
                  <a:cubicBezTo>
                    <a:pt x="366053" y="111683"/>
                    <a:pt x="372339" y="86515"/>
                    <a:pt x="362911" y="64493"/>
                  </a:cubicBezTo>
                  <a:lnTo>
                    <a:pt x="337769" y="0"/>
                  </a:ln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23" name="Google Shape;1123;p135"/>
            <p:cNvSpPr/>
            <p:nvPr/>
          </p:nvSpPr>
          <p:spPr>
            <a:xfrm>
              <a:off x="7138177" y="3209826"/>
              <a:ext cx="845377" cy="844701"/>
            </a:xfrm>
            <a:custGeom>
              <a:rect b="b" l="l" r="r" t="t"/>
              <a:pathLst>
                <a:path extrusionOk="0" h="844701" w="845377">
                  <a:moveTo>
                    <a:pt x="557823" y="0"/>
                  </a:moveTo>
                  <a:cubicBezTo>
                    <a:pt x="465115" y="37752"/>
                    <a:pt x="359835" y="102245"/>
                    <a:pt x="257699" y="204490"/>
                  </a:cubicBezTo>
                  <a:cubicBezTo>
                    <a:pt x="70710" y="391677"/>
                    <a:pt x="15713" y="618189"/>
                    <a:pt x="0" y="747175"/>
                  </a:cubicBezTo>
                  <a:lnTo>
                    <a:pt x="97423" y="844701"/>
                  </a:lnTo>
                  <a:cubicBezTo>
                    <a:pt x="226272" y="828971"/>
                    <a:pt x="454115" y="775489"/>
                    <a:pt x="641104" y="588302"/>
                  </a:cubicBezTo>
                  <a:cubicBezTo>
                    <a:pt x="743241" y="486057"/>
                    <a:pt x="807665" y="382239"/>
                    <a:pt x="845377" y="289432"/>
                  </a:cubicBezTo>
                  <a:cubicBezTo>
                    <a:pt x="824950" y="237523"/>
                    <a:pt x="784095" y="176176"/>
                    <a:pt x="725956" y="116402"/>
                  </a:cubicBezTo>
                  <a:cubicBezTo>
                    <a:pt x="669388" y="61347"/>
                    <a:pt x="609677" y="20449"/>
                    <a:pt x="557823" y="0"/>
                  </a:cubicBezTo>
                  <a:close/>
                  <a:moveTo>
                    <a:pt x="637961" y="339768"/>
                  </a:moveTo>
                  <a:cubicBezTo>
                    <a:pt x="601821" y="375947"/>
                    <a:pt x="542110" y="375947"/>
                    <a:pt x="504398" y="339768"/>
                  </a:cubicBezTo>
                  <a:cubicBezTo>
                    <a:pt x="468257" y="303589"/>
                    <a:pt x="468257" y="243815"/>
                    <a:pt x="504398" y="206063"/>
                  </a:cubicBezTo>
                  <a:cubicBezTo>
                    <a:pt x="540539" y="169884"/>
                    <a:pt x="600249" y="169884"/>
                    <a:pt x="637961" y="206063"/>
                  </a:cubicBezTo>
                  <a:cubicBezTo>
                    <a:pt x="674102" y="243815"/>
                    <a:pt x="674102" y="303589"/>
                    <a:pt x="637961" y="339768"/>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24" name="Google Shape;1124;p135"/>
            <p:cNvSpPr/>
            <p:nvPr/>
          </p:nvSpPr>
          <p:spPr>
            <a:xfrm>
              <a:off x="6953102" y="4015759"/>
              <a:ext cx="223802" cy="224503"/>
            </a:xfrm>
            <a:custGeom>
              <a:rect b="b" l="l" r="r" t="t"/>
              <a:pathLst>
                <a:path extrusionOk="0" h="224503" w="223802">
                  <a:moveTo>
                    <a:pt x="183504" y="40341"/>
                  </a:moveTo>
                  <a:cubicBezTo>
                    <a:pt x="158362" y="15173"/>
                    <a:pt x="161505" y="-27298"/>
                    <a:pt x="109651" y="24611"/>
                  </a:cubicBezTo>
                  <a:cubicBezTo>
                    <a:pt x="57797" y="76520"/>
                    <a:pt x="-19198" y="194495"/>
                    <a:pt x="4372" y="219663"/>
                  </a:cubicBezTo>
                  <a:cubicBezTo>
                    <a:pt x="29513" y="244831"/>
                    <a:pt x="147363" y="166181"/>
                    <a:pt x="199217" y="114272"/>
                  </a:cubicBezTo>
                  <a:cubicBezTo>
                    <a:pt x="251071" y="60790"/>
                    <a:pt x="208645" y="63936"/>
                    <a:pt x="183504" y="40341"/>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125" name="Google Shape;1125;p135"/>
          <p:cNvGrpSpPr/>
          <p:nvPr/>
        </p:nvGrpSpPr>
        <p:grpSpPr>
          <a:xfrm>
            <a:off x="1624835" y="642236"/>
            <a:ext cx="5895900" cy="630977"/>
            <a:chOff x="3207675" y="1030386"/>
            <a:chExt cx="11791800" cy="1261954"/>
          </a:xfrm>
        </p:grpSpPr>
        <p:sp>
          <p:nvSpPr>
            <p:cNvPr id="1126" name="Google Shape;1126;p135"/>
            <p:cNvSpPr txBox="1"/>
            <p:nvPr/>
          </p:nvSpPr>
          <p:spPr>
            <a:xfrm>
              <a:off x="3207675" y="1030386"/>
              <a:ext cx="11791800" cy="3387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None/>
              </a:pPr>
              <a:r>
                <a:rPr lang="en-GB" sz="800">
                  <a:solidFill>
                    <a:srgbClr val="06C167"/>
                  </a:solidFill>
                  <a:latin typeface="Poppins"/>
                  <a:ea typeface="Poppins"/>
                  <a:cs typeface="Poppins"/>
                  <a:sym typeface="Poppins"/>
                </a:rPr>
                <a:t>Foodie Security Policy</a:t>
              </a:r>
              <a:endParaRPr sz="700"/>
            </a:p>
          </p:txBody>
        </p:sp>
        <p:sp>
          <p:nvSpPr>
            <p:cNvPr id="1127" name="Google Shape;1127;p135"/>
            <p:cNvSpPr txBox="1"/>
            <p:nvPr/>
          </p:nvSpPr>
          <p:spPr>
            <a:xfrm>
              <a:off x="3207675" y="1368940"/>
              <a:ext cx="11791800" cy="923400"/>
            </a:xfrm>
            <a:prstGeom prst="rect">
              <a:avLst/>
            </a:prstGeom>
            <a:noFill/>
            <a:ln>
              <a:noFill/>
            </a:ln>
          </p:spPr>
          <p:txBody>
            <a:bodyPr anchorCtr="0" anchor="t" bIns="22850" lIns="45725" spcFirstLastPara="1" rIns="45725" wrap="square" tIns="22850">
              <a:spAutoFit/>
            </a:bodyPr>
            <a:lstStyle/>
            <a:p>
              <a:pPr indent="0" lvl="0" marL="0" rtl="0" algn="ctr">
                <a:spcBef>
                  <a:spcPts val="0"/>
                </a:spcBef>
                <a:spcAft>
                  <a:spcPts val="0"/>
                </a:spcAft>
                <a:buNone/>
              </a:pPr>
              <a:r>
                <a:rPr b="1" lang="en-GB" sz="2700">
                  <a:solidFill>
                    <a:srgbClr val="262626"/>
                  </a:solidFill>
                  <a:latin typeface="Poppins"/>
                  <a:ea typeface="Poppins"/>
                  <a:cs typeface="Poppins"/>
                  <a:sym typeface="Poppins"/>
                </a:rPr>
                <a:t>Information Classification Policy</a:t>
              </a:r>
              <a:endParaRPr b="1" sz="2700">
                <a:solidFill>
                  <a:srgbClr val="262626"/>
                </a:solidFill>
                <a:latin typeface="Poppins"/>
                <a:ea typeface="Poppins"/>
                <a:cs typeface="Poppins"/>
                <a:sym typeface="Poppins"/>
              </a:endParaRPr>
            </a:p>
          </p:txBody>
        </p:sp>
      </p:grpSp>
      <p:grpSp>
        <p:nvGrpSpPr>
          <p:cNvPr id="1128" name="Google Shape;1128;p135"/>
          <p:cNvGrpSpPr/>
          <p:nvPr/>
        </p:nvGrpSpPr>
        <p:grpSpPr>
          <a:xfrm>
            <a:off x="6596661" y="1884483"/>
            <a:ext cx="1513244" cy="740689"/>
            <a:chOff x="12433012" y="3953942"/>
            <a:chExt cx="3958263" cy="1481377"/>
          </a:xfrm>
        </p:grpSpPr>
        <p:sp>
          <p:nvSpPr>
            <p:cNvPr id="1129" name="Google Shape;1129;p135"/>
            <p:cNvSpPr txBox="1"/>
            <p:nvPr/>
          </p:nvSpPr>
          <p:spPr>
            <a:xfrm>
              <a:off x="12433012" y="4358019"/>
              <a:ext cx="3955200" cy="1077300"/>
            </a:xfrm>
            <a:prstGeom prst="rect">
              <a:avLst/>
            </a:prstGeom>
            <a:noFill/>
            <a:ln>
              <a:noFill/>
            </a:ln>
          </p:spPr>
          <p:txBody>
            <a:bodyPr anchorCtr="0" anchor="t" bIns="22850" lIns="45725" spcFirstLastPara="1" rIns="45725" wrap="square" tIns="22850">
              <a:spAutoFit/>
            </a:bodyPr>
            <a:lstStyle/>
            <a:p>
              <a:pPr indent="0" lvl="0" marL="0" marR="0" rtl="0" algn="l">
                <a:lnSpc>
                  <a:spcPct val="150000"/>
                </a:lnSpc>
                <a:spcBef>
                  <a:spcPts val="0"/>
                </a:spcBef>
                <a:spcAft>
                  <a:spcPts val="0"/>
                </a:spcAft>
                <a:buNone/>
              </a:pPr>
              <a:r>
                <a:rPr lang="en-GB" sz="800">
                  <a:solidFill>
                    <a:schemeClr val="dk1"/>
                  </a:solidFill>
                  <a:latin typeface="Poppins"/>
                  <a:ea typeface="Poppins"/>
                  <a:cs typeface="Poppins"/>
                  <a:sym typeface="Poppins"/>
                </a:rPr>
                <a:t>Not public, limited damages of  compromising for business.</a:t>
              </a:r>
              <a:endParaRPr sz="700">
                <a:solidFill>
                  <a:schemeClr val="dk1"/>
                </a:solidFill>
              </a:endParaRPr>
            </a:p>
          </p:txBody>
        </p:sp>
        <p:sp>
          <p:nvSpPr>
            <p:cNvPr id="1130" name="Google Shape;1130;p135"/>
            <p:cNvSpPr txBox="1"/>
            <p:nvPr/>
          </p:nvSpPr>
          <p:spPr>
            <a:xfrm>
              <a:off x="12436075" y="3953942"/>
              <a:ext cx="3955200" cy="5232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a:solidFill>
                    <a:srgbClr val="06C167"/>
                  </a:solidFill>
                  <a:latin typeface="Poppins SemiBold"/>
                  <a:ea typeface="Poppins SemiBold"/>
                  <a:cs typeface="Poppins SemiBold"/>
                  <a:sym typeface="Poppins SemiBold"/>
                </a:rPr>
                <a:t>Internal</a:t>
              </a:r>
              <a:endParaRPr sz="1200"/>
            </a:p>
          </p:txBody>
        </p:sp>
      </p:grpSp>
      <p:grpSp>
        <p:nvGrpSpPr>
          <p:cNvPr id="1131" name="Google Shape;1131;p135"/>
          <p:cNvGrpSpPr/>
          <p:nvPr/>
        </p:nvGrpSpPr>
        <p:grpSpPr>
          <a:xfrm>
            <a:off x="6596661" y="3494783"/>
            <a:ext cx="1513244" cy="740689"/>
            <a:chOff x="12433012" y="3953942"/>
            <a:chExt cx="3958263" cy="1481377"/>
          </a:xfrm>
        </p:grpSpPr>
        <p:sp>
          <p:nvSpPr>
            <p:cNvPr id="1132" name="Google Shape;1132;p135"/>
            <p:cNvSpPr txBox="1"/>
            <p:nvPr/>
          </p:nvSpPr>
          <p:spPr>
            <a:xfrm>
              <a:off x="12433012" y="4358019"/>
              <a:ext cx="3955200" cy="1077300"/>
            </a:xfrm>
            <a:prstGeom prst="rect">
              <a:avLst/>
            </a:prstGeom>
            <a:noFill/>
            <a:ln>
              <a:noFill/>
            </a:ln>
          </p:spPr>
          <p:txBody>
            <a:bodyPr anchorCtr="0" anchor="t" bIns="22850" lIns="45725" spcFirstLastPara="1" rIns="45725" wrap="square" tIns="22850">
              <a:spAutoFit/>
            </a:bodyPr>
            <a:lstStyle/>
            <a:p>
              <a:pPr indent="0" lvl="0" marL="0" marR="0" rtl="0" algn="l">
                <a:lnSpc>
                  <a:spcPct val="150000"/>
                </a:lnSpc>
                <a:spcBef>
                  <a:spcPts val="0"/>
                </a:spcBef>
                <a:spcAft>
                  <a:spcPts val="0"/>
                </a:spcAft>
                <a:buNone/>
              </a:pPr>
              <a:r>
                <a:rPr lang="en-GB" sz="800">
                  <a:solidFill>
                    <a:schemeClr val="dk1"/>
                  </a:solidFill>
                  <a:latin typeface="Poppins"/>
                  <a:ea typeface="Poppins"/>
                  <a:cs typeface="Poppins"/>
                  <a:sym typeface="Poppins"/>
                </a:rPr>
                <a:t>Compromising anything  would result in severe consequences to business.</a:t>
              </a:r>
              <a:endParaRPr sz="700">
                <a:solidFill>
                  <a:schemeClr val="dk1"/>
                </a:solidFill>
              </a:endParaRPr>
            </a:p>
          </p:txBody>
        </p:sp>
        <p:sp>
          <p:nvSpPr>
            <p:cNvPr id="1133" name="Google Shape;1133;p135"/>
            <p:cNvSpPr txBox="1"/>
            <p:nvPr/>
          </p:nvSpPr>
          <p:spPr>
            <a:xfrm>
              <a:off x="12436075" y="3953942"/>
              <a:ext cx="3955200" cy="5232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a:solidFill>
                    <a:srgbClr val="06C167"/>
                  </a:solidFill>
                  <a:latin typeface="Poppins SemiBold"/>
                  <a:ea typeface="Poppins SemiBold"/>
                  <a:cs typeface="Poppins SemiBold"/>
                  <a:sym typeface="Poppins SemiBold"/>
                </a:rPr>
                <a:t>Top Secret</a:t>
              </a:r>
              <a:endParaRPr sz="1200"/>
            </a:p>
          </p:txBody>
        </p:sp>
      </p:grpSp>
      <p:grpSp>
        <p:nvGrpSpPr>
          <p:cNvPr id="1134" name="Google Shape;1134;p135"/>
          <p:cNvGrpSpPr/>
          <p:nvPr/>
        </p:nvGrpSpPr>
        <p:grpSpPr>
          <a:xfrm>
            <a:off x="1035111" y="1884483"/>
            <a:ext cx="1513244" cy="925489"/>
            <a:chOff x="12433012" y="3953942"/>
            <a:chExt cx="3958263" cy="1850977"/>
          </a:xfrm>
        </p:grpSpPr>
        <p:sp>
          <p:nvSpPr>
            <p:cNvPr id="1135" name="Google Shape;1135;p135"/>
            <p:cNvSpPr txBox="1"/>
            <p:nvPr/>
          </p:nvSpPr>
          <p:spPr>
            <a:xfrm>
              <a:off x="12433012" y="4358019"/>
              <a:ext cx="3955200" cy="1446900"/>
            </a:xfrm>
            <a:prstGeom prst="rect">
              <a:avLst/>
            </a:prstGeom>
            <a:noFill/>
            <a:ln>
              <a:noFill/>
            </a:ln>
          </p:spPr>
          <p:txBody>
            <a:bodyPr anchorCtr="0" anchor="t" bIns="22850" lIns="45725" spcFirstLastPara="1" rIns="45725" wrap="square" tIns="22850">
              <a:spAutoFit/>
            </a:bodyPr>
            <a:lstStyle/>
            <a:p>
              <a:pPr indent="0" lvl="0" marL="0" marR="0" rtl="0" algn="r">
                <a:lnSpc>
                  <a:spcPct val="150000"/>
                </a:lnSpc>
                <a:spcBef>
                  <a:spcPts val="0"/>
                </a:spcBef>
                <a:spcAft>
                  <a:spcPts val="0"/>
                </a:spcAft>
                <a:buNone/>
              </a:pPr>
              <a:r>
                <a:rPr lang="en-GB" sz="800">
                  <a:solidFill>
                    <a:schemeClr val="dk1"/>
                  </a:solidFill>
                  <a:latin typeface="Poppins"/>
                  <a:ea typeface="Poppins"/>
                  <a:cs typeface="Poppins"/>
                  <a:sym typeface="Poppins"/>
                </a:rPr>
                <a:t>intended for the public and pose minimal risk if accessed without authorization.</a:t>
              </a:r>
              <a:endParaRPr sz="700">
                <a:solidFill>
                  <a:schemeClr val="dk1"/>
                </a:solidFill>
              </a:endParaRPr>
            </a:p>
          </p:txBody>
        </p:sp>
        <p:sp>
          <p:nvSpPr>
            <p:cNvPr id="1136" name="Google Shape;1136;p135"/>
            <p:cNvSpPr txBox="1"/>
            <p:nvPr/>
          </p:nvSpPr>
          <p:spPr>
            <a:xfrm>
              <a:off x="12436075" y="3953942"/>
              <a:ext cx="3955200" cy="5232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r>
                <a:rPr lang="en-GB">
                  <a:solidFill>
                    <a:srgbClr val="06C167"/>
                  </a:solidFill>
                  <a:latin typeface="Poppins SemiBold"/>
                  <a:ea typeface="Poppins SemiBold"/>
                  <a:cs typeface="Poppins SemiBold"/>
                  <a:sym typeface="Poppins SemiBold"/>
                </a:rPr>
                <a:t>Public </a:t>
              </a:r>
              <a:endParaRPr sz="1200"/>
            </a:p>
          </p:txBody>
        </p:sp>
      </p:grpSp>
      <p:grpSp>
        <p:nvGrpSpPr>
          <p:cNvPr id="1137" name="Google Shape;1137;p135"/>
          <p:cNvGrpSpPr/>
          <p:nvPr/>
        </p:nvGrpSpPr>
        <p:grpSpPr>
          <a:xfrm>
            <a:off x="1035111" y="3494783"/>
            <a:ext cx="1513244" cy="740689"/>
            <a:chOff x="12433012" y="3953942"/>
            <a:chExt cx="3958263" cy="1481377"/>
          </a:xfrm>
        </p:grpSpPr>
        <p:sp>
          <p:nvSpPr>
            <p:cNvPr id="1138" name="Google Shape;1138;p135"/>
            <p:cNvSpPr txBox="1"/>
            <p:nvPr/>
          </p:nvSpPr>
          <p:spPr>
            <a:xfrm>
              <a:off x="12433012" y="4358019"/>
              <a:ext cx="3955200" cy="1077300"/>
            </a:xfrm>
            <a:prstGeom prst="rect">
              <a:avLst/>
            </a:prstGeom>
            <a:noFill/>
            <a:ln>
              <a:noFill/>
            </a:ln>
          </p:spPr>
          <p:txBody>
            <a:bodyPr anchorCtr="0" anchor="t" bIns="22850" lIns="45725" spcFirstLastPara="1" rIns="45725" wrap="square" tIns="22850">
              <a:spAutoFit/>
            </a:bodyPr>
            <a:lstStyle/>
            <a:p>
              <a:pPr indent="0" lvl="0" marL="0" marR="0" rtl="0" algn="r">
                <a:lnSpc>
                  <a:spcPct val="150000"/>
                </a:lnSpc>
                <a:spcBef>
                  <a:spcPts val="0"/>
                </a:spcBef>
                <a:spcAft>
                  <a:spcPts val="0"/>
                </a:spcAft>
                <a:buNone/>
              </a:pPr>
              <a:r>
                <a:rPr lang="en-GB" sz="800">
                  <a:solidFill>
                    <a:schemeClr val="dk1"/>
                  </a:solidFill>
                  <a:latin typeface="Poppins"/>
                  <a:ea typeface="Poppins"/>
                  <a:cs typeface="Poppins"/>
                  <a:sym typeface="Poppins"/>
                </a:rPr>
                <a:t>Assets have significant meaning to the business’s operation.  </a:t>
              </a:r>
              <a:endParaRPr sz="700">
                <a:solidFill>
                  <a:schemeClr val="dk1"/>
                </a:solidFill>
              </a:endParaRPr>
            </a:p>
          </p:txBody>
        </p:sp>
        <p:sp>
          <p:nvSpPr>
            <p:cNvPr id="1139" name="Google Shape;1139;p135"/>
            <p:cNvSpPr txBox="1"/>
            <p:nvPr/>
          </p:nvSpPr>
          <p:spPr>
            <a:xfrm>
              <a:off x="12436075" y="3953942"/>
              <a:ext cx="3955200" cy="5232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r>
                <a:rPr lang="en-GB">
                  <a:solidFill>
                    <a:srgbClr val="06C167"/>
                  </a:solidFill>
                  <a:latin typeface="Poppins SemiBold"/>
                  <a:ea typeface="Poppins SemiBold"/>
                  <a:cs typeface="Poppins SemiBold"/>
                  <a:sym typeface="Poppins SemiBold"/>
                </a:rPr>
                <a:t>Confidential</a:t>
              </a:r>
              <a:endParaRPr sz="1200"/>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36"/>
          <p:cNvSpPr/>
          <p:nvPr/>
        </p:nvSpPr>
        <p:spPr>
          <a:xfrm>
            <a:off x="406785" y="1663062"/>
            <a:ext cx="2582100" cy="737100"/>
          </a:xfrm>
          <a:prstGeom prst="rect">
            <a:avLst/>
          </a:prstGeom>
          <a:solidFill>
            <a:srgbClr val="F9F8FD"/>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1145" name="Google Shape;1145;p136"/>
          <p:cNvSpPr/>
          <p:nvPr/>
        </p:nvSpPr>
        <p:spPr>
          <a:xfrm>
            <a:off x="124067" y="1549312"/>
            <a:ext cx="568200" cy="568200"/>
          </a:xfrm>
          <a:prstGeom prst="rect">
            <a:avLst/>
          </a:prstGeom>
          <a:solidFill>
            <a:srgbClr val="06C167"/>
          </a:solidFill>
          <a:ln>
            <a:noFill/>
          </a:ln>
        </p:spPr>
        <p:txBody>
          <a:bodyPr anchorCtr="0" anchor="ctr" bIns="45725" lIns="45725" spcFirstLastPara="1" rIns="45725" wrap="square" tIns="45725">
            <a:noAutofit/>
          </a:bodyPr>
          <a:lstStyle/>
          <a:p>
            <a:pPr indent="0" lvl="0" marL="0" marR="0" rtl="0" algn="ctr">
              <a:spcBef>
                <a:spcPts val="0"/>
              </a:spcBef>
              <a:spcAft>
                <a:spcPts val="0"/>
              </a:spcAft>
              <a:buClr>
                <a:schemeClr val="lt1"/>
              </a:buClr>
              <a:buSzPts val="1200"/>
              <a:buFont typeface="Poppins SemiBold"/>
              <a:buNone/>
            </a:pPr>
            <a:r>
              <a:rPr lang="en-GB" sz="1200">
                <a:solidFill>
                  <a:schemeClr val="lt1"/>
                </a:solidFill>
                <a:latin typeface="Poppins SemiBold"/>
                <a:ea typeface="Poppins SemiBold"/>
                <a:cs typeface="Poppins SemiBold"/>
                <a:sym typeface="Poppins SemiBold"/>
              </a:rPr>
              <a:t>01</a:t>
            </a:r>
            <a:endParaRPr sz="1200">
              <a:solidFill>
                <a:schemeClr val="lt1"/>
              </a:solidFill>
              <a:latin typeface="Poppins SemiBold"/>
              <a:ea typeface="Poppins SemiBold"/>
              <a:cs typeface="Poppins SemiBold"/>
              <a:sym typeface="Poppins SemiBold"/>
            </a:endParaRPr>
          </a:p>
        </p:txBody>
      </p:sp>
      <p:sp>
        <p:nvSpPr>
          <p:cNvPr id="1146" name="Google Shape;1146;p136"/>
          <p:cNvSpPr/>
          <p:nvPr/>
        </p:nvSpPr>
        <p:spPr>
          <a:xfrm rot="10800000">
            <a:off x="123885" y="2117177"/>
            <a:ext cx="282900" cy="282900"/>
          </a:xfrm>
          <a:prstGeom prst="rtTriangle">
            <a:avLst/>
          </a:prstGeom>
          <a:solidFill>
            <a:srgbClr val="06C167">
              <a:alpha val="74901"/>
            </a:srgbClr>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1147" name="Google Shape;1147;p136"/>
          <p:cNvSpPr/>
          <p:nvPr/>
        </p:nvSpPr>
        <p:spPr>
          <a:xfrm>
            <a:off x="406785" y="2642623"/>
            <a:ext cx="2582100" cy="737100"/>
          </a:xfrm>
          <a:prstGeom prst="rect">
            <a:avLst/>
          </a:prstGeom>
          <a:solidFill>
            <a:srgbClr val="F9F8FD"/>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1148" name="Google Shape;1148;p136"/>
          <p:cNvSpPr/>
          <p:nvPr/>
        </p:nvSpPr>
        <p:spPr>
          <a:xfrm>
            <a:off x="124067" y="2528874"/>
            <a:ext cx="568200" cy="568200"/>
          </a:xfrm>
          <a:prstGeom prst="rect">
            <a:avLst/>
          </a:prstGeom>
          <a:solidFill>
            <a:srgbClr val="06C167"/>
          </a:solidFill>
          <a:ln>
            <a:noFill/>
          </a:ln>
        </p:spPr>
        <p:txBody>
          <a:bodyPr anchorCtr="0" anchor="ctr" bIns="45725" lIns="45725" spcFirstLastPara="1" rIns="45725" wrap="square" tIns="45725">
            <a:noAutofit/>
          </a:bodyPr>
          <a:lstStyle/>
          <a:p>
            <a:pPr indent="0" lvl="0" marL="0" marR="0" rtl="0" algn="ctr">
              <a:spcBef>
                <a:spcPts val="0"/>
              </a:spcBef>
              <a:spcAft>
                <a:spcPts val="0"/>
              </a:spcAft>
              <a:buClr>
                <a:schemeClr val="lt1"/>
              </a:buClr>
              <a:buSzPts val="1200"/>
              <a:buFont typeface="Poppins SemiBold"/>
              <a:buNone/>
            </a:pPr>
            <a:r>
              <a:rPr lang="en-GB" sz="1200">
                <a:solidFill>
                  <a:schemeClr val="lt1"/>
                </a:solidFill>
                <a:latin typeface="Poppins SemiBold"/>
                <a:ea typeface="Poppins SemiBold"/>
                <a:cs typeface="Poppins SemiBold"/>
                <a:sym typeface="Poppins SemiBold"/>
              </a:rPr>
              <a:t>02</a:t>
            </a:r>
            <a:endParaRPr sz="1200">
              <a:solidFill>
                <a:schemeClr val="lt1"/>
              </a:solidFill>
              <a:latin typeface="Poppins SemiBold"/>
              <a:ea typeface="Poppins SemiBold"/>
              <a:cs typeface="Poppins SemiBold"/>
              <a:sym typeface="Poppins SemiBold"/>
            </a:endParaRPr>
          </a:p>
        </p:txBody>
      </p:sp>
      <p:sp>
        <p:nvSpPr>
          <p:cNvPr id="1149" name="Google Shape;1149;p136"/>
          <p:cNvSpPr/>
          <p:nvPr/>
        </p:nvSpPr>
        <p:spPr>
          <a:xfrm rot="10800000">
            <a:off x="123885" y="3096738"/>
            <a:ext cx="282900" cy="282900"/>
          </a:xfrm>
          <a:prstGeom prst="rtTriangle">
            <a:avLst/>
          </a:prstGeom>
          <a:solidFill>
            <a:srgbClr val="06C167">
              <a:alpha val="74901"/>
            </a:srgbClr>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1150" name="Google Shape;1150;p136"/>
          <p:cNvSpPr/>
          <p:nvPr/>
        </p:nvSpPr>
        <p:spPr>
          <a:xfrm>
            <a:off x="406785" y="3622185"/>
            <a:ext cx="2582100" cy="737100"/>
          </a:xfrm>
          <a:prstGeom prst="rect">
            <a:avLst/>
          </a:prstGeom>
          <a:solidFill>
            <a:srgbClr val="F9F8FD"/>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1151" name="Google Shape;1151;p136"/>
          <p:cNvSpPr/>
          <p:nvPr/>
        </p:nvSpPr>
        <p:spPr>
          <a:xfrm>
            <a:off x="124067" y="3508436"/>
            <a:ext cx="568200" cy="568200"/>
          </a:xfrm>
          <a:prstGeom prst="rect">
            <a:avLst/>
          </a:prstGeom>
          <a:solidFill>
            <a:srgbClr val="06C167"/>
          </a:solidFill>
          <a:ln>
            <a:noFill/>
          </a:ln>
        </p:spPr>
        <p:txBody>
          <a:bodyPr anchorCtr="0" anchor="ctr" bIns="45725" lIns="45725" spcFirstLastPara="1" rIns="45725" wrap="square" tIns="45725">
            <a:noAutofit/>
          </a:bodyPr>
          <a:lstStyle/>
          <a:p>
            <a:pPr indent="0" lvl="0" marL="0" marR="0" rtl="0" algn="ctr">
              <a:spcBef>
                <a:spcPts val="0"/>
              </a:spcBef>
              <a:spcAft>
                <a:spcPts val="0"/>
              </a:spcAft>
              <a:buClr>
                <a:schemeClr val="lt1"/>
              </a:buClr>
              <a:buSzPts val="1200"/>
              <a:buFont typeface="Poppins SemiBold"/>
              <a:buNone/>
            </a:pPr>
            <a:r>
              <a:rPr lang="en-GB" sz="1200">
                <a:solidFill>
                  <a:schemeClr val="lt1"/>
                </a:solidFill>
                <a:latin typeface="Poppins SemiBold"/>
                <a:ea typeface="Poppins SemiBold"/>
                <a:cs typeface="Poppins SemiBold"/>
                <a:sym typeface="Poppins SemiBold"/>
              </a:rPr>
              <a:t>03</a:t>
            </a:r>
            <a:endParaRPr sz="1200">
              <a:solidFill>
                <a:schemeClr val="lt1"/>
              </a:solidFill>
              <a:latin typeface="Poppins SemiBold"/>
              <a:ea typeface="Poppins SemiBold"/>
              <a:cs typeface="Poppins SemiBold"/>
              <a:sym typeface="Poppins SemiBold"/>
            </a:endParaRPr>
          </a:p>
        </p:txBody>
      </p:sp>
      <p:sp>
        <p:nvSpPr>
          <p:cNvPr id="1152" name="Google Shape;1152;p136"/>
          <p:cNvSpPr/>
          <p:nvPr/>
        </p:nvSpPr>
        <p:spPr>
          <a:xfrm rot="10800000">
            <a:off x="123885" y="4076300"/>
            <a:ext cx="282900" cy="282900"/>
          </a:xfrm>
          <a:prstGeom prst="rtTriangle">
            <a:avLst/>
          </a:prstGeom>
          <a:solidFill>
            <a:srgbClr val="06C167">
              <a:alpha val="74901"/>
            </a:srgbClr>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1153" name="Google Shape;1153;p136"/>
          <p:cNvSpPr/>
          <p:nvPr/>
        </p:nvSpPr>
        <p:spPr>
          <a:xfrm>
            <a:off x="3461160" y="1643428"/>
            <a:ext cx="2582100" cy="737100"/>
          </a:xfrm>
          <a:prstGeom prst="rect">
            <a:avLst/>
          </a:prstGeom>
          <a:solidFill>
            <a:srgbClr val="F9F8FD"/>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1154" name="Google Shape;1154;p136"/>
          <p:cNvSpPr/>
          <p:nvPr/>
        </p:nvSpPr>
        <p:spPr>
          <a:xfrm>
            <a:off x="3178441" y="1529678"/>
            <a:ext cx="568200" cy="568200"/>
          </a:xfrm>
          <a:prstGeom prst="rect">
            <a:avLst/>
          </a:prstGeom>
          <a:solidFill>
            <a:srgbClr val="06C167"/>
          </a:solidFill>
          <a:ln>
            <a:noFill/>
          </a:ln>
        </p:spPr>
        <p:txBody>
          <a:bodyPr anchorCtr="0" anchor="ctr" bIns="45725" lIns="45725" spcFirstLastPara="1" rIns="45725" wrap="square" tIns="45725">
            <a:noAutofit/>
          </a:bodyPr>
          <a:lstStyle/>
          <a:p>
            <a:pPr indent="0" lvl="0" marL="0" marR="0" rtl="0" algn="ctr">
              <a:spcBef>
                <a:spcPts val="0"/>
              </a:spcBef>
              <a:spcAft>
                <a:spcPts val="0"/>
              </a:spcAft>
              <a:buClr>
                <a:schemeClr val="lt1"/>
              </a:buClr>
              <a:buSzPts val="1200"/>
              <a:buFont typeface="Poppins SemiBold"/>
              <a:buNone/>
            </a:pPr>
            <a:r>
              <a:rPr lang="en-GB" sz="1200">
                <a:solidFill>
                  <a:schemeClr val="lt1"/>
                </a:solidFill>
                <a:latin typeface="Poppins SemiBold"/>
                <a:ea typeface="Poppins SemiBold"/>
                <a:cs typeface="Poppins SemiBold"/>
                <a:sym typeface="Poppins SemiBold"/>
              </a:rPr>
              <a:t>04</a:t>
            </a:r>
            <a:endParaRPr sz="1200">
              <a:solidFill>
                <a:schemeClr val="lt1"/>
              </a:solidFill>
              <a:latin typeface="Poppins SemiBold"/>
              <a:ea typeface="Poppins SemiBold"/>
              <a:cs typeface="Poppins SemiBold"/>
              <a:sym typeface="Poppins SemiBold"/>
            </a:endParaRPr>
          </a:p>
        </p:txBody>
      </p:sp>
      <p:sp>
        <p:nvSpPr>
          <p:cNvPr id="1155" name="Google Shape;1155;p136"/>
          <p:cNvSpPr/>
          <p:nvPr/>
        </p:nvSpPr>
        <p:spPr>
          <a:xfrm rot="10800000">
            <a:off x="3178260" y="2097542"/>
            <a:ext cx="282900" cy="282900"/>
          </a:xfrm>
          <a:prstGeom prst="rtTriangle">
            <a:avLst/>
          </a:prstGeom>
          <a:solidFill>
            <a:srgbClr val="06C167">
              <a:alpha val="74901"/>
            </a:srgbClr>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1156" name="Google Shape;1156;p136"/>
          <p:cNvSpPr/>
          <p:nvPr/>
        </p:nvSpPr>
        <p:spPr>
          <a:xfrm>
            <a:off x="3461160" y="2622989"/>
            <a:ext cx="2582100" cy="737100"/>
          </a:xfrm>
          <a:prstGeom prst="rect">
            <a:avLst/>
          </a:prstGeom>
          <a:solidFill>
            <a:srgbClr val="F9F8FD"/>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1157" name="Google Shape;1157;p136"/>
          <p:cNvSpPr/>
          <p:nvPr/>
        </p:nvSpPr>
        <p:spPr>
          <a:xfrm>
            <a:off x="3178441" y="2509240"/>
            <a:ext cx="568200" cy="568200"/>
          </a:xfrm>
          <a:prstGeom prst="rect">
            <a:avLst/>
          </a:prstGeom>
          <a:solidFill>
            <a:srgbClr val="06C167"/>
          </a:solidFill>
          <a:ln>
            <a:noFill/>
          </a:ln>
        </p:spPr>
        <p:txBody>
          <a:bodyPr anchorCtr="0" anchor="ctr" bIns="45725" lIns="45725" spcFirstLastPara="1" rIns="45725" wrap="square" tIns="45725">
            <a:noAutofit/>
          </a:bodyPr>
          <a:lstStyle/>
          <a:p>
            <a:pPr indent="0" lvl="0" marL="0" marR="0" rtl="0" algn="ctr">
              <a:spcBef>
                <a:spcPts val="0"/>
              </a:spcBef>
              <a:spcAft>
                <a:spcPts val="0"/>
              </a:spcAft>
              <a:buClr>
                <a:schemeClr val="lt1"/>
              </a:buClr>
              <a:buSzPts val="1200"/>
              <a:buFont typeface="Poppins SemiBold"/>
              <a:buNone/>
            </a:pPr>
            <a:r>
              <a:rPr lang="en-GB" sz="1200">
                <a:solidFill>
                  <a:schemeClr val="lt1"/>
                </a:solidFill>
                <a:latin typeface="Poppins SemiBold"/>
                <a:ea typeface="Poppins SemiBold"/>
                <a:cs typeface="Poppins SemiBold"/>
                <a:sym typeface="Poppins SemiBold"/>
              </a:rPr>
              <a:t>05</a:t>
            </a:r>
            <a:endParaRPr sz="1200">
              <a:solidFill>
                <a:schemeClr val="lt1"/>
              </a:solidFill>
              <a:latin typeface="Poppins SemiBold"/>
              <a:ea typeface="Poppins SemiBold"/>
              <a:cs typeface="Poppins SemiBold"/>
              <a:sym typeface="Poppins SemiBold"/>
            </a:endParaRPr>
          </a:p>
        </p:txBody>
      </p:sp>
      <p:sp>
        <p:nvSpPr>
          <p:cNvPr id="1158" name="Google Shape;1158;p136"/>
          <p:cNvSpPr/>
          <p:nvPr/>
        </p:nvSpPr>
        <p:spPr>
          <a:xfrm rot="10800000">
            <a:off x="3178260" y="3077104"/>
            <a:ext cx="282900" cy="282900"/>
          </a:xfrm>
          <a:prstGeom prst="rtTriangle">
            <a:avLst/>
          </a:prstGeom>
          <a:solidFill>
            <a:srgbClr val="06C167">
              <a:alpha val="74901"/>
            </a:srgbClr>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1159" name="Google Shape;1159;p136"/>
          <p:cNvSpPr/>
          <p:nvPr/>
        </p:nvSpPr>
        <p:spPr>
          <a:xfrm>
            <a:off x="3461160" y="3602551"/>
            <a:ext cx="2582100" cy="737100"/>
          </a:xfrm>
          <a:prstGeom prst="rect">
            <a:avLst/>
          </a:prstGeom>
          <a:solidFill>
            <a:srgbClr val="F9F8FD"/>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1160" name="Google Shape;1160;p136"/>
          <p:cNvSpPr/>
          <p:nvPr/>
        </p:nvSpPr>
        <p:spPr>
          <a:xfrm>
            <a:off x="3178441" y="3488801"/>
            <a:ext cx="568200" cy="568200"/>
          </a:xfrm>
          <a:prstGeom prst="rect">
            <a:avLst/>
          </a:prstGeom>
          <a:solidFill>
            <a:srgbClr val="06C167"/>
          </a:solidFill>
          <a:ln>
            <a:noFill/>
          </a:ln>
        </p:spPr>
        <p:txBody>
          <a:bodyPr anchorCtr="0" anchor="ctr" bIns="45725" lIns="45725" spcFirstLastPara="1" rIns="45725" wrap="square" tIns="45725">
            <a:noAutofit/>
          </a:bodyPr>
          <a:lstStyle/>
          <a:p>
            <a:pPr indent="0" lvl="0" marL="0" marR="0" rtl="0" algn="ctr">
              <a:spcBef>
                <a:spcPts val="0"/>
              </a:spcBef>
              <a:spcAft>
                <a:spcPts val="0"/>
              </a:spcAft>
              <a:buClr>
                <a:schemeClr val="lt1"/>
              </a:buClr>
              <a:buSzPts val="1200"/>
              <a:buFont typeface="Poppins SemiBold"/>
              <a:buNone/>
            </a:pPr>
            <a:r>
              <a:rPr lang="en-GB" sz="1200">
                <a:solidFill>
                  <a:schemeClr val="lt1"/>
                </a:solidFill>
                <a:latin typeface="Poppins SemiBold"/>
                <a:ea typeface="Poppins SemiBold"/>
                <a:cs typeface="Poppins SemiBold"/>
                <a:sym typeface="Poppins SemiBold"/>
              </a:rPr>
              <a:t>06</a:t>
            </a:r>
            <a:endParaRPr sz="1200">
              <a:solidFill>
                <a:schemeClr val="lt1"/>
              </a:solidFill>
              <a:latin typeface="Poppins SemiBold"/>
              <a:ea typeface="Poppins SemiBold"/>
              <a:cs typeface="Poppins SemiBold"/>
              <a:sym typeface="Poppins SemiBold"/>
            </a:endParaRPr>
          </a:p>
        </p:txBody>
      </p:sp>
      <p:sp>
        <p:nvSpPr>
          <p:cNvPr id="1161" name="Google Shape;1161;p136"/>
          <p:cNvSpPr/>
          <p:nvPr/>
        </p:nvSpPr>
        <p:spPr>
          <a:xfrm rot="10800000">
            <a:off x="3178260" y="4056665"/>
            <a:ext cx="282900" cy="282900"/>
          </a:xfrm>
          <a:prstGeom prst="rtTriangle">
            <a:avLst/>
          </a:prstGeom>
          <a:solidFill>
            <a:srgbClr val="06C167">
              <a:alpha val="74901"/>
            </a:srgbClr>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1162" name="Google Shape;1162;p136"/>
          <p:cNvSpPr txBox="1"/>
          <p:nvPr/>
        </p:nvSpPr>
        <p:spPr>
          <a:xfrm>
            <a:off x="881800" y="1675165"/>
            <a:ext cx="1914600" cy="723300"/>
          </a:xfrm>
          <a:prstGeom prst="rect">
            <a:avLst/>
          </a:prstGeom>
          <a:noFill/>
          <a:ln>
            <a:noFill/>
          </a:ln>
        </p:spPr>
        <p:txBody>
          <a:bodyPr anchorCtr="0" anchor="t" bIns="22850" lIns="45725" spcFirstLastPara="1" rIns="45725" wrap="square" tIns="22850">
            <a:spAutoFit/>
          </a:bodyPr>
          <a:lstStyle/>
          <a:p>
            <a:pPr indent="0" lvl="0" marL="0" marR="0" rtl="0" algn="l">
              <a:lnSpc>
                <a:spcPct val="150000"/>
              </a:lnSpc>
              <a:spcBef>
                <a:spcPts val="0"/>
              </a:spcBef>
              <a:spcAft>
                <a:spcPts val="0"/>
              </a:spcAft>
              <a:buNone/>
            </a:pPr>
            <a:r>
              <a:rPr b="1" lang="en-GB" sz="800">
                <a:solidFill>
                  <a:schemeClr val="dk1"/>
                </a:solidFill>
                <a:latin typeface="Poppins"/>
                <a:ea typeface="Poppins"/>
                <a:cs typeface="Poppins"/>
                <a:sym typeface="Poppins"/>
              </a:rPr>
              <a:t>No External Share [NES]</a:t>
            </a:r>
            <a:r>
              <a:rPr lang="en-GB" sz="800">
                <a:solidFill>
                  <a:schemeClr val="dk1"/>
                </a:solidFill>
                <a:latin typeface="Poppins"/>
                <a:ea typeface="Poppins"/>
                <a:cs typeface="Poppins"/>
                <a:sym typeface="Poppins"/>
              </a:rPr>
              <a:t>: This label indicates that the information is of the utmost sensitivity and should not be shared with external parties</a:t>
            </a:r>
            <a:endParaRPr sz="700">
              <a:solidFill>
                <a:schemeClr val="dk1"/>
              </a:solidFill>
            </a:endParaRPr>
          </a:p>
        </p:txBody>
      </p:sp>
      <p:sp>
        <p:nvSpPr>
          <p:cNvPr id="1163" name="Google Shape;1163;p136"/>
          <p:cNvSpPr txBox="1"/>
          <p:nvPr/>
        </p:nvSpPr>
        <p:spPr>
          <a:xfrm>
            <a:off x="881800" y="2654726"/>
            <a:ext cx="1914600" cy="723300"/>
          </a:xfrm>
          <a:prstGeom prst="rect">
            <a:avLst/>
          </a:prstGeom>
          <a:noFill/>
          <a:ln>
            <a:noFill/>
          </a:ln>
        </p:spPr>
        <p:txBody>
          <a:bodyPr anchorCtr="0" anchor="t" bIns="22850" lIns="45725" spcFirstLastPara="1" rIns="45725" wrap="square" tIns="22850">
            <a:spAutoFit/>
          </a:bodyPr>
          <a:lstStyle/>
          <a:p>
            <a:pPr indent="0" lvl="0" marL="0" marR="0" rtl="0" algn="l">
              <a:lnSpc>
                <a:spcPct val="150000"/>
              </a:lnSpc>
              <a:spcBef>
                <a:spcPts val="0"/>
              </a:spcBef>
              <a:spcAft>
                <a:spcPts val="0"/>
              </a:spcAft>
              <a:buNone/>
            </a:pPr>
            <a:r>
              <a:rPr b="1" lang="en-GB" sz="800">
                <a:solidFill>
                  <a:schemeClr val="dk1"/>
                </a:solidFill>
                <a:latin typeface="Poppins"/>
                <a:ea typeface="Poppins"/>
                <a:cs typeface="Poppins"/>
                <a:sym typeface="Poppins"/>
              </a:rPr>
              <a:t>Eyes Only [EO]</a:t>
            </a:r>
            <a:r>
              <a:rPr lang="en-GB" sz="800">
                <a:solidFill>
                  <a:schemeClr val="dk1"/>
                </a:solidFill>
                <a:latin typeface="Poppins"/>
                <a:ea typeface="Poppins"/>
                <a:cs typeface="Poppins"/>
                <a:sym typeface="Poppins"/>
              </a:rPr>
              <a:t>: Information bearing this label can only be viewed by specific named individuals.</a:t>
            </a:r>
            <a:endParaRPr sz="800">
              <a:solidFill>
                <a:schemeClr val="dk1"/>
              </a:solidFill>
              <a:latin typeface="Poppins"/>
              <a:ea typeface="Poppins"/>
              <a:cs typeface="Poppins"/>
              <a:sym typeface="Poppins"/>
            </a:endParaRPr>
          </a:p>
        </p:txBody>
      </p:sp>
      <p:sp>
        <p:nvSpPr>
          <p:cNvPr id="1164" name="Google Shape;1164;p136"/>
          <p:cNvSpPr txBox="1"/>
          <p:nvPr/>
        </p:nvSpPr>
        <p:spPr>
          <a:xfrm>
            <a:off x="881800" y="3634300"/>
            <a:ext cx="2076000" cy="723300"/>
          </a:xfrm>
          <a:prstGeom prst="rect">
            <a:avLst/>
          </a:prstGeom>
          <a:noFill/>
          <a:ln>
            <a:noFill/>
          </a:ln>
        </p:spPr>
        <p:txBody>
          <a:bodyPr anchorCtr="0" anchor="t" bIns="22850" lIns="45725" spcFirstLastPara="1" rIns="45725" wrap="square" tIns="22850">
            <a:spAutoFit/>
          </a:bodyPr>
          <a:lstStyle/>
          <a:p>
            <a:pPr indent="0" lvl="0" marL="0" marR="0" rtl="0" algn="l">
              <a:lnSpc>
                <a:spcPct val="150000"/>
              </a:lnSpc>
              <a:spcBef>
                <a:spcPts val="0"/>
              </a:spcBef>
              <a:spcAft>
                <a:spcPts val="0"/>
              </a:spcAft>
              <a:buNone/>
            </a:pPr>
            <a:r>
              <a:rPr b="1" lang="en-GB" sz="800">
                <a:solidFill>
                  <a:schemeClr val="dk1"/>
                </a:solidFill>
                <a:latin typeface="Poppins"/>
                <a:ea typeface="Poppins"/>
                <a:cs typeface="Poppins"/>
                <a:sym typeface="Poppins"/>
              </a:rPr>
              <a:t>Restricted Access [RA]</a:t>
            </a:r>
            <a:r>
              <a:rPr lang="en-GB" sz="800">
                <a:solidFill>
                  <a:schemeClr val="dk1"/>
                </a:solidFill>
                <a:latin typeface="Poppins"/>
                <a:ea typeface="Poppins"/>
                <a:cs typeface="Poppins"/>
                <a:sym typeface="Poppins"/>
              </a:rPr>
              <a:t>: Data with this label has restricted access within the organisation and is available only to certain departments or roles.</a:t>
            </a:r>
            <a:endParaRPr sz="700">
              <a:solidFill>
                <a:schemeClr val="dk1"/>
              </a:solidFill>
            </a:endParaRPr>
          </a:p>
        </p:txBody>
      </p:sp>
      <p:sp>
        <p:nvSpPr>
          <p:cNvPr id="1165" name="Google Shape;1165;p136"/>
          <p:cNvSpPr txBox="1"/>
          <p:nvPr/>
        </p:nvSpPr>
        <p:spPr>
          <a:xfrm>
            <a:off x="3936232" y="1655530"/>
            <a:ext cx="1914600" cy="723300"/>
          </a:xfrm>
          <a:prstGeom prst="rect">
            <a:avLst/>
          </a:prstGeom>
          <a:noFill/>
          <a:ln>
            <a:noFill/>
          </a:ln>
        </p:spPr>
        <p:txBody>
          <a:bodyPr anchorCtr="0" anchor="t" bIns="22850" lIns="45725" spcFirstLastPara="1" rIns="45725" wrap="square" tIns="22850">
            <a:spAutoFit/>
          </a:bodyPr>
          <a:lstStyle/>
          <a:p>
            <a:pPr indent="0" lvl="0" marL="0" marR="0" rtl="0" algn="l">
              <a:lnSpc>
                <a:spcPct val="150000"/>
              </a:lnSpc>
              <a:spcBef>
                <a:spcPts val="0"/>
              </a:spcBef>
              <a:spcAft>
                <a:spcPts val="0"/>
              </a:spcAft>
              <a:buNone/>
            </a:pPr>
            <a:r>
              <a:rPr b="1" lang="en-GB" sz="800">
                <a:solidFill>
                  <a:schemeClr val="dk1"/>
                </a:solidFill>
                <a:latin typeface="Poppins"/>
                <a:ea typeface="Poppins"/>
                <a:cs typeface="Poppins"/>
                <a:sym typeface="Poppins"/>
              </a:rPr>
              <a:t>No Digital Transfer [NDT]</a:t>
            </a:r>
            <a:r>
              <a:rPr lang="en-GB" sz="800">
                <a:solidFill>
                  <a:schemeClr val="dk1"/>
                </a:solidFill>
                <a:latin typeface="Poppins"/>
                <a:ea typeface="Poppins"/>
                <a:cs typeface="Poppins"/>
                <a:sym typeface="Poppins"/>
              </a:rPr>
              <a:t>:  this label shouldn't be transferred through digital means and should be communicated only in person.</a:t>
            </a:r>
            <a:endParaRPr sz="700">
              <a:solidFill>
                <a:schemeClr val="dk1"/>
              </a:solidFill>
            </a:endParaRPr>
          </a:p>
        </p:txBody>
      </p:sp>
      <p:sp>
        <p:nvSpPr>
          <p:cNvPr id="1166" name="Google Shape;1166;p136"/>
          <p:cNvSpPr txBox="1"/>
          <p:nvPr/>
        </p:nvSpPr>
        <p:spPr>
          <a:xfrm>
            <a:off x="3936232" y="2635092"/>
            <a:ext cx="1914600" cy="723300"/>
          </a:xfrm>
          <a:prstGeom prst="rect">
            <a:avLst/>
          </a:prstGeom>
          <a:noFill/>
          <a:ln>
            <a:noFill/>
          </a:ln>
        </p:spPr>
        <p:txBody>
          <a:bodyPr anchorCtr="0" anchor="t" bIns="22850" lIns="45725" spcFirstLastPara="1" rIns="45725" wrap="square" tIns="22850">
            <a:spAutoFit/>
          </a:bodyPr>
          <a:lstStyle/>
          <a:p>
            <a:pPr indent="0" lvl="0" marL="0" marR="0" rtl="0" algn="l">
              <a:lnSpc>
                <a:spcPct val="150000"/>
              </a:lnSpc>
              <a:spcBef>
                <a:spcPts val="0"/>
              </a:spcBef>
              <a:spcAft>
                <a:spcPts val="0"/>
              </a:spcAft>
              <a:buNone/>
            </a:pPr>
            <a:r>
              <a:rPr b="1" lang="en-GB" sz="800">
                <a:solidFill>
                  <a:schemeClr val="dk1"/>
                </a:solidFill>
                <a:latin typeface="Poppins"/>
                <a:ea typeface="Poppins"/>
                <a:cs typeface="Poppins"/>
                <a:sym typeface="Poppins"/>
              </a:rPr>
              <a:t>Departmental Use Only [DUO]</a:t>
            </a:r>
            <a:r>
              <a:rPr lang="en-GB" sz="800">
                <a:solidFill>
                  <a:schemeClr val="dk1"/>
                </a:solidFill>
                <a:latin typeface="Poppins"/>
                <a:ea typeface="Poppins"/>
                <a:cs typeface="Poppins"/>
                <a:sym typeface="Poppins"/>
              </a:rPr>
              <a:t>: This label is used for data that is intended only for specific departments within Foodie.</a:t>
            </a:r>
            <a:endParaRPr sz="700">
              <a:solidFill>
                <a:schemeClr val="dk1"/>
              </a:solidFill>
            </a:endParaRPr>
          </a:p>
        </p:txBody>
      </p:sp>
      <p:sp>
        <p:nvSpPr>
          <p:cNvPr id="1167" name="Google Shape;1167;p136"/>
          <p:cNvSpPr txBox="1"/>
          <p:nvPr/>
        </p:nvSpPr>
        <p:spPr>
          <a:xfrm>
            <a:off x="3936232" y="3614654"/>
            <a:ext cx="1914600" cy="723300"/>
          </a:xfrm>
          <a:prstGeom prst="rect">
            <a:avLst/>
          </a:prstGeom>
          <a:noFill/>
          <a:ln>
            <a:noFill/>
          </a:ln>
        </p:spPr>
        <p:txBody>
          <a:bodyPr anchorCtr="0" anchor="t" bIns="22850" lIns="45725" spcFirstLastPara="1" rIns="45725" wrap="square" tIns="22850">
            <a:spAutoFit/>
          </a:bodyPr>
          <a:lstStyle/>
          <a:p>
            <a:pPr indent="0" lvl="0" marL="0" marR="0" rtl="0" algn="l">
              <a:lnSpc>
                <a:spcPct val="150000"/>
              </a:lnSpc>
              <a:spcBef>
                <a:spcPts val="0"/>
              </a:spcBef>
              <a:spcAft>
                <a:spcPts val="0"/>
              </a:spcAft>
              <a:buNone/>
            </a:pPr>
            <a:r>
              <a:rPr b="1" lang="en-GB" sz="800">
                <a:solidFill>
                  <a:schemeClr val="dk1"/>
                </a:solidFill>
                <a:latin typeface="Poppins"/>
                <a:ea typeface="Poppins"/>
                <a:cs typeface="Poppins"/>
                <a:sym typeface="Poppins"/>
              </a:rPr>
              <a:t>No Remote Access [NRA]: </a:t>
            </a:r>
            <a:r>
              <a:rPr lang="en-GB" sz="800">
                <a:solidFill>
                  <a:schemeClr val="dk1"/>
                </a:solidFill>
                <a:latin typeface="Poppins"/>
                <a:ea typeface="Poppins"/>
                <a:cs typeface="Poppins"/>
                <a:sym typeface="Poppins"/>
              </a:rPr>
              <a:t>Information with this label shouldn't be accessed remotely or outside of Foodie's primary premises.</a:t>
            </a:r>
            <a:endParaRPr sz="800">
              <a:solidFill>
                <a:schemeClr val="dk1"/>
              </a:solidFill>
              <a:latin typeface="Poppins"/>
              <a:ea typeface="Poppins"/>
              <a:cs typeface="Poppins"/>
              <a:sym typeface="Poppins"/>
            </a:endParaRPr>
          </a:p>
        </p:txBody>
      </p:sp>
      <p:grpSp>
        <p:nvGrpSpPr>
          <p:cNvPr id="1168" name="Google Shape;1168;p136"/>
          <p:cNvGrpSpPr/>
          <p:nvPr/>
        </p:nvGrpSpPr>
        <p:grpSpPr>
          <a:xfrm>
            <a:off x="292051" y="614775"/>
            <a:ext cx="8512183" cy="630975"/>
            <a:chOff x="1184349" y="1216857"/>
            <a:chExt cx="13979607" cy="1261950"/>
          </a:xfrm>
        </p:grpSpPr>
        <p:sp>
          <p:nvSpPr>
            <p:cNvPr id="1169" name="Google Shape;1169;p136"/>
            <p:cNvSpPr txBox="1"/>
            <p:nvPr/>
          </p:nvSpPr>
          <p:spPr>
            <a:xfrm>
              <a:off x="1184349" y="1216857"/>
              <a:ext cx="13979400" cy="3387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None/>
              </a:pPr>
              <a:r>
                <a:rPr lang="en-GB" sz="800">
                  <a:solidFill>
                    <a:srgbClr val="06C167"/>
                  </a:solidFill>
                  <a:latin typeface="Poppins"/>
                  <a:ea typeface="Poppins"/>
                  <a:cs typeface="Poppins"/>
                  <a:sym typeface="Poppins"/>
                </a:rPr>
                <a:t>Foodie</a:t>
              </a:r>
              <a:endParaRPr sz="700"/>
            </a:p>
          </p:txBody>
        </p:sp>
        <p:sp>
          <p:nvSpPr>
            <p:cNvPr id="1170" name="Google Shape;1170;p136"/>
            <p:cNvSpPr txBox="1"/>
            <p:nvPr/>
          </p:nvSpPr>
          <p:spPr>
            <a:xfrm>
              <a:off x="1184556" y="1555407"/>
              <a:ext cx="13979400" cy="9234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Clr>
                  <a:srgbClr val="000000"/>
                </a:buClr>
                <a:buFont typeface="Arial"/>
                <a:buNone/>
              </a:pPr>
              <a:r>
                <a:rPr b="1" lang="en-GB" sz="2700">
                  <a:solidFill>
                    <a:srgbClr val="262626"/>
                  </a:solidFill>
                  <a:latin typeface="Poppins"/>
                  <a:ea typeface="Poppins"/>
                  <a:cs typeface="Poppins"/>
                  <a:sym typeface="Poppins"/>
                </a:rPr>
                <a:t>Information Labelling &amp;  Handling</a:t>
              </a:r>
              <a:endParaRPr sz="700"/>
            </a:p>
          </p:txBody>
        </p:sp>
      </p:grpSp>
      <p:sp>
        <p:nvSpPr>
          <p:cNvPr id="1171" name="Google Shape;1171;p136"/>
          <p:cNvSpPr/>
          <p:nvPr/>
        </p:nvSpPr>
        <p:spPr>
          <a:xfrm>
            <a:off x="6561888" y="1604781"/>
            <a:ext cx="2582100" cy="737100"/>
          </a:xfrm>
          <a:prstGeom prst="rect">
            <a:avLst/>
          </a:prstGeom>
          <a:solidFill>
            <a:srgbClr val="F9F8FD"/>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1172" name="Google Shape;1172;p136"/>
          <p:cNvSpPr/>
          <p:nvPr/>
        </p:nvSpPr>
        <p:spPr>
          <a:xfrm>
            <a:off x="6279169" y="1491031"/>
            <a:ext cx="568200" cy="568200"/>
          </a:xfrm>
          <a:prstGeom prst="rect">
            <a:avLst/>
          </a:prstGeom>
          <a:solidFill>
            <a:srgbClr val="06C167"/>
          </a:solidFill>
          <a:ln>
            <a:noFill/>
          </a:ln>
        </p:spPr>
        <p:txBody>
          <a:bodyPr anchorCtr="0" anchor="ctr" bIns="45725" lIns="45725" spcFirstLastPara="1" rIns="45725" wrap="square" tIns="45725">
            <a:noAutofit/>
          </a:bodyPr>
          <a:lstStyle/>
          <a:p>
            <a:pPr indent="0" lvl="0" marL="0" marR="0" rtl="0" algn="ctr">
              <a:spcBef>
                <a:spcPts val="0"/>
              </a:spcBef>
              <a:spcAft>
                <a:spcPts val="0"/>
              </a:spcAft>
              <a:buClr>
                <a:schemeClr val="lt1"/>
              </a:buClr>
              <a:buSzPts val="1200"/>
              <a:buFont typeface="Poppins SemiBold"/>
              <a:buNone/>
            </a:pPr>
            <a:r>
              <a:rPr lang="en-GB" sz="1200">
                <a:solidFill>
                  <a:schemeClr val="lt1"/>
                </a:solidFill>
                <a:latin typeface="Poppins SemiBold"/>
                <a:ea typeface="Poppins SemiBold"/>
                <a:cs typeface="Poppins SemiBold"/>
                <a:sym typeface="Poppins SemiBold"/>
              </a:rPr>
              <a:t>07</a:t>
            </a:r>
            <a:endParaRPr sz="1200">
              <a:solidFill>
                <a:schemeClr val="lt1"/>
              </a:solidFill>
              <a:latin typeface="Poppins SemiBold"/>
              <a:ea typeface="Poppins SemiBold"/>
              <a:cs typeface="Poppins SemiBold"/>
              <a:sym typeface="Poppins SemiBold"/>
            </a:endParaRPr>
          </a:p>
        </p:txBody>
      </p:sp>
      <p:sp>
        <p:nvSpPr>
          <p:cNvPr id="1173" name="Google Shape;1173;p136"/>
          <p:cNvSpPr/>
          <p:nvPr/>
        </p:nvSpPr>
        <p:spPr>
          <a:xfrm rot="10800000">
            <a:off x="6278988" y="2058896"/>
            <a:ext cx="282900" cy="282900"/>
          </a:xfrm>
          <a:prstGeom prst="rtTriangle">
            <a:avLst/>
          </a:prstGeom>
          <a:solidFill>
            <a:srgbClr val="06C167">
              <a:alpha val="74900"/>
            </a:srgbClr>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1174" name="Google Shape;1174;p136"/>
          <p:cNvSpPr/>
          <p:nvPr/>
        </p:nvSpPr>
        <p:spPr>
          <a:xfrm>
            <a:off x="6561888" y="2584342"/>
            <a:ext cx="2582100" cy="737100"/>
          </a:xfrm>
          <a:prstGeom prst="rect">
            <a:avLst/>
          </a:prstGeom>
          <a:solidFill>
            <a:srgbClr val="F9F8FD"/>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1175" name="Google Shape;1175;p136"/>
          <p:cNvSpPr/>
          <p:nvPr/>
        </p:nvSpPr>
        <p:spPr>
          <a:xfrm>
            <a:off x="6279169" y="2470593"/>
            <a:ext cx="568200" cy="568200"/>
          </a:xfrm>
          <a:prstGeom prst="rect">
            <a:avLst/>
          </a:prstGeom>
          <a:solidFill>
            <a:srgbClr val="06C167"/>
          </a:solidFill>
          <a:ln>
            <a:noFill/>
          </a:ln>
        </p:spPr>
        <p:txBody>
          <a:bodyPr anchorCtr="0" anchor="ctr" bIns="45725" lIns="45725" spcFirstLastPara="1" rIns="45725" wrap="square" tIns="45725">
            <a:noAutofit/>
          </a:bodyPr>
          <a:lstStyle/>
          <a:p>
            <a:pPr indent="0" lvl="0" marL="0" marR="0" rtl="0" algn="ctr">
              <a:spcBef>
                <a:spcPts val="0"/>
              </a:spcBef>
              <a:spcAft>
                <a:spcPts val="0"/>
              </a:spcAft>
              <a:buClr>
                <a:schemeClr val="lt1"/>
              </a:buClr>
              <a:buSzPts val="1200"/>
              <a:buFont typeface="Poppins SemiBold"/>
              <a:buNone/>
            </a:pPr>
            <a:r>
              <a:rPr lang="en-GB" sz="1200">
                <a:solidFill>
                  <a:schemeClr val="lt1"/>
                </a:solidFill>
                <a:latin typeface="Poppins SemiBold"/>
                <a:ea typeface="Poppins SemiBold"/>
                <a:cs typeface="Poppins SemiBold"/>
                <a:sym typeface="Poppins SemiBold"/>
              </a:rPr>
              <a:t>08</a:t>
            </a:r>
            <a:endParaRPr sz="1200">
              <a:solidFill>
                <a:schemeClr val="lt1"/>
              </a:solidFill>
              <a:latin typeface="Poppins SemiBold"/>
              <a:ea typeface="Poppins SemiBold"/>
              <a:cs typeface="Poppins SemiBold"/>
              <a:sym typeface="Poppins SemiBold"/>
            </a:endParaRPr>
          </a:p>
        </p:txBody>
      </p:sp>
      <p:sp>
        <p:nvSpPr>
          <p:cNvPr id="1176" name="Google Shape;1176;p136"/>
          <p:cNvSpPr/>
          <p:nvPr/>
        </p:nvSpPr>
        <p:spPr>
          <a:xfrm rot="10800000">
            <a:off x="6278988" y="3038457"/>
            <a:ext cx="282900" cy="282900"/>
          </a:xfrm>
          <a:prstGeom prst="rtTriangle">
            <a:avLst/>
          </a:prstGeom>
          <a:solidFill>
            <a:srgbClr val="06C167">
              <a:alpha val="74900"/>
            </a:srgbClr>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1177" name="Google Shape;1177;p136"/>
          <p:cNvSpPr/>
          <p:nvPr/>
        </p:nvSpPr>
        <p:spPr>
          <a:xfrm>
            <a:off x="6561888" y="3563904"/>
            <a:ext cx="2582100" cy="737100"/>
          </a:xfrm>
          <a:prstGeom prst="rect">
            <a:avLst/>
          </a:prstGeom>
          <a:solidFill>
            <a:srgbClr val="F9F8FD"/>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1178" name="Google Shape;1178;p136"/>
          <p:cNvSpPr/>
          <p:nvPr/>
        </p:nvSpPr>
        <p:spPr>
          <a:xfrm>
            <a:off x="6279169" y="3450155"/>
            <a:ext cx="568200" cy="568200"/>
          </a:xfrm>
          <a:prstGeom prst="rect">
            <a:avLst/>
          </a:prstGeom>
          <a:solidFill>
            <a:srgbClr val="06C167"/>
          </a:solidFill>
          <a:ln>
            <a:noFill/>
          </a:ln>
        </p:spPr>
        <p:txBody>
          <a:bodyPr anchorCtr="0" anchor="ctr" bIns="45725" lIns="45725" spcFirstLastPara="1" rIns="45725" wrap="square" tIns="45725">
            <a:noAutofit/>
          </a:bodyPr>
          <a:lstStyle/>
          <a:p>
            <a:pPr indent="0" lvl="0" marL="0" marR="0" rtl="0" algn="ctr">
              <a:spcBef>
                <a:spcPts val="0"/>
              </a:spcBef>
              <a:spcAft>
                <a:spcPts val="0"/>
              </a:spcAft>
              <a:buClr>
                <a:schemeClr val="lt1"/>
              </a:buClr>
              <a:buSzPts val="1200"/>
              <a:buFont typeface="Poppins SemiBold"/>
              <a:buNone/>
            </a:pPr>
            <a:r>
              <a:rPr lang="en-GB" sz="1200">
                <a:solidFill>
                  <a:schemeClr val="lt1"/>
                </a:solidFill>
                <a:latin typeface="Poppins SemiBold"/>
                <a:ea typeface="Poppins SemiBold"/>
                <a:cs typeface="Poppins SemiBold"/>
                <a:sym typeface="Poppins SemiBold"/>
              </a:rPr>
              <a:t>09</a:t>
            </a:r>
            <a:endParaRPr sz="1200">
              <a:solidFill>
                <a:schemeClr val="lt1"/>
              </a:solidFill>
              <a:latin typeface="Poppins SemiBold"/>
              <a:ea typeface="Poppins SemiBold"/>
              <a:cs typeface="Poppins SemiBold"/>
              <a:sym typeface="Poppins SemiBold"/>
            </a:endParaRPr>
          </a:p>
        </p:txBody>
      </p:sp>
      <p:sp>
        <p:nvSpPr>
          <p:cNvPr id="1179" name="Google Shape;1179;p136"/>
          <p:cNvSpPr/>
          <p:nvPr/>
        </p:nvSpPr>
        <p:spPr>
          <a:xfrm rot="10800000">
            <a:off x="6278988" y="4018019"/>
            <a:ext cx="282900" cy="282900"/>
          </a:xfrm>
          <a:prstGeom prst="rtTriangle">
            <a:avLst/>
          </a:prstGeom>
          <a:solidFill>
            <a:srgbClr val="06C167">
              <a:alpha val="74900"/>
            </a:srgbClr>
          </a:solidFill>
          <a:ln>
            <a:noFill/>
          </a:ln>
        </p:spPr>
        <p:txBody>
          <a:bodyPr anchorCtr="0" anchor="ctr" bIns="45725" lIns="45725" spcFirstLastPara="1" rIns="45725" wrap="square" tIns="45725">
            <a:noAutofit/>
          </a:bodyPr>
          <a:lstStyle/>
          <a:p>
            <a:pPr indent="0" lvl="0" marL="0" marR="0" rtl="0" algn="l">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
        <p:nvSpPr>
          <p:cNvPr id="1180" name="Google Shape;1180;p136"/>
          <p:cNvSpPr txBox="1"/>
          <p:nvPr/>
        </p:nvSpPr>
        <p:spPr>
          <a:xfrm>
            <a:off x="6990085" y="1618609"/>
            <a:ext cx="1914600" cy="723300"/>
          </a:xfrm>
          <a:prstGeom prst="rect">
            <a:avLst/>
          </a:prstGeom>
          <a:noFill/>
          <a:ln>
            <a:noFill/>
          </a:ln>
        </p:spPr>
        <p:txBody>
          <a:bodyPr anchorCtr="0" anchor="t" bIns="22850" lIns="45725" spcFirstLastPara="1" rIns="45725" wrap="square" tIns="22850">
            <a:spAutoFit/>
          </a:bodyPr>
          <a:lstStyle/>
          <a:p>
            <a:pPr indent="0" lvl="0" marL="0" marR="0" rtl="0" algn="l">
              <a:lnSpc>
                <a:spcPct val="150000"/>
              </a:lnSpc>
              <a:spcBef>
                <a:spcPts val="0"/>
              </a:spcBef>
              <a:spcAft>
                <a:spcPts val="0"/>
              </a:spcAft>
              <a:buNone/>
            </a:pPr>
            <a:r>
              <a:rPr b="1" lang="en-GB" sz="800">
                <a:solidFill>
                  <a:schemeClr val="dk1"/>
                </a:solidFill>
                <a:latin typeface="Poppins"/>
                <a:ea typeface="Poppins"/>
                <a:cs typeface="Poppins"/>
                <a:sym typeface="Poppins"/>
              </a:rPr>
              <a:t>Need-to-Know [NTK]: </a:t>
            </a:r>
            <a:r>
              <a:rPr lang="en-GB" sz="800">
                <a:solidFill>
                  <a:schemeClr val="dk1"/>
                </a:solidFill>
                <a:latin typeface="Poppins"/>
                <a:ea typeface="Poppins"/>
                <a:cs typeface="Poppins"/>
                <a:sym typeface="Poppins"/>
              </a:rPr>
              <a:t>Only employees who have a specific need to access this information for their job roles are granted access.</a:t>
            </a:r>
            <a:endParaRPr sz="800">
              <a:solidFill>
                <a:schemeClr val="dk1"/>
              </a:solidFill>
              <a:latin typeface="Poppins"/>
              <a:ea typeface="Poppins"/>
              <a:cs typeface="Poppins"/>
              <a:sym typeface="Poppins"/>
            </a:endParaRPr>
          </a:p>
        </p:txBody>
      </p:sp>
      <p:sp>
        <p:nvSpPr>
          <p:cNvPr id="1181" name="Google Shape;1181;p136"/>
          <p:cNvSpPr txBox="1"/>
          <p:nvPr/>
        </p:nvSpPr>
        <p:spPr>
          <a:xfrm>
            <a:off x="7036960" y="2591245"/>
            <a:ext cx="1914600" cy="723300"/>
          </a:xfrm>
          <a:prstGeom prst="rect">
            <a:avLst/>
          </a:prstGeom>
          <a:noFill/>
          <a:ln>
            <a:noFill/>
          </a:ln>
        </p:spPr>
        <p:txBody>
          <a:bodyPr anchorCtr="0" anchor="t" bIns="22850" lIns="45725" spcFirstLastPara="1" rIns="45725" wrap="square" tIns="22850">
            <a:spAutoFit/>
          </a:bodyPr>
          <a:lstStyle/>
          <a:p>
            <a:pPr indent="0" lvl="0" marL="0" marR="0" rtl="0" algn="l">
              <a:lnSpc>
                <a:spcPct val="150000"/>
              </a:lnSpc>
              <a:spcBef>
                <a:spcPts val="0"/>
              </a:spcBef>
              <a:spcAft>
                <a:spcPts val="0"/>
              </a:spcAft>
              <a:buNone/>
            </a:pPr>
            <a:r>
              <a:rPr b="1" lang="en-GB" sz="800">
                <a:solidFill>
                  <a:schemeClr val="dk1"/>
                </a:solidFill>
                <a:latin typeface="Poppins"/>
                <a:ea typeface="Poppins"/>
                <a:cs typeface="Poppins"/>
                <a:sym typeface="Poppins"/>
              </a:rPr>
              <a:t>Encrypted Transfer Only [ETO]: </a:t>
            </a:r>
            <a:r>
              <a:rPr lang="en-GB" sz="800">
                <a:solidFill>
                  <a:schemeClr val="dk1"/>
                </a:solidFill>
                <a:latin typeface="Poppins"/>
                <a:ea typeface="Poppins"/>
                <a:cs typeface="Poppins"/>
                <a:sym typeface="Poppins"/>
              </a:rPr>
              <a:t>This label indicates that the data  must be encrypted during the transfer.</a:t>
            </a:r>
            <a:endParaRPr sz="700">
              <a:solidFill>
                <a:schemeClr val="dk1"/>
              </a:solidFill>
            </a:endParaRPr>
          </a:p>
        </p:txBody>
      </p:sp>
      <p:sp>
        <p:nvSpPr>
          <p:cNvPr id="1182" name="Google Shape;1182;p136"/>
          <p:cNvSpPr txBox="1"/>
          <p:nvPr/>
        </p:nvSpPr>
        <p:spPr>
          <a:xfrm>
            <a:off x="7036950" y="3576000"/>
            <a:ext cx="1867800" cy="723300"/>
          </a:xfrm>
          <a:prstGeom prst="rect">
            <a:avLst/>
          </a:prstGeom>
          <a:noFill/>
          <a:ln>
            <a:noFill/>
          </a:ln>
        </p:spPr>
        <p:txBody>
          <a:bodyPr anchorCtr="0" anchor="t" bIns="22850" lIns="45725" spcFirstLastPara="1" rIns="45725" wrap="square" tIns="22850">
            <a:spAutoFit/>
          </a:bodyPr>
          <a:lstStyle/>
          <a:p>
            <a:pPr indent="0" lvl="0" marL="0" marR="0" rtl="0" algn="l">
              <a:lnSpc>
                <a:spcPct val="150000"/>
              </a:lnSpc>
              <a:spcBef>
                <a:spcPts val="0"/>
              </a:spcBef>
              <a:spcAft>
                <a:spcPts val="0"/>
              </a:spcAft>
              <a:buNone/>
            </a:pPr>
            <a:r>
              <a:rPr b="1" lang="en-GB" sz="800">
                <a:solidFill>
                  <a:schemeClr val="dk1"/>
                </a:solidFill>
                <a:latin typeface="Poppins"/>
                <a:ea typeface="Poppins"/>
                <a:cs typeface="Poppins"/>
                <a:sym typeface="Poppins"/>
              </a:rPr>
              <a:t>Public With Caution [PWC]: </a:t>
            </a:r>
            <a:r>
              <a:rPr lang="en-GB" sz="800">
                <a:solidFill>
                  <a:schemeClr val="dk1"/>
                </a:solidFill>
                <a:latin typeface="Poppins"/>
                <a:ea typeface="Poppins"/>
                <a:cs typeface="Poppins"/>
                <a:sym typeface="Poppins"/>
              </a:rPr>
              <a:t>Information is public but should be shared cautiously and in the right context to prevent misleading.</a:t>
            </a:r>
            <a:endParaRPr sz="800">
              <a:solidFill>
                <a:schemeClr val="dk1"/>
              </a:solidFill>
              <a:latin typeface="Poppins"/>
              <a:ea typeface="Poppins"/>
              <a:cs typeface="Poppins"/>
              <a:sym typeface="Poppi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37"/>
          <p:cNvSpPr/>
          <p:nvPr/>
        </p:nvSpPr>
        <p:spPr>
          <a:xfrm>
            <a:off x="547838" y="21875"/>
            <a:ext cx="7802700" cy="5051100"/>
          </a:xfrm>
          <a:prstGeom prst="roundRect">
            <a:avLst>
              <a:gd fmla="val 9897" name="adj"/>
            </a:avLst>
          </a:prstGeom>
          <a:solidFill>
            <a:srgbClr val="F9F8FD"/>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900" u="none" cap="none" strike="noStrike">
              <a:solidFill>
                <a:schemeClr val="lt1"/>
              </a:solidFill>
              <a:latin typeface="Calibri"/>
              <a:ea typeface="Calibri"/>
              <a:cs typeface="Calibri"/>
              <a:sym typeface="Calibri"/>
            </a:endParaRPr>
          </a:p>
        </p:txBody>
      </p:sp>
      <p:grpSp>
        <p:nvGrpSpPr>
          <p:cNvPr id="1188" name="Google Shape;1188;p137"/>
          <p:cNvGrpSpPr/>
          <p:nvPr/>
        </p:nvGrpSpPr>
        <p:grpSpPr>
          <a:xfrm>
            <a:off x="793471" y="524633"/>
            <a:ext cx="7557071" cy="3794127"/>
            <a:chOff x="2601405" y="1916152"/>
            <a:chExt cx="6646500" cy="5067620"/>
          </a:xfrm>
        </p:grpSpPr>
        <p:sp>
          <p:nvSpPr>
            <p:cNvPr id="1189" name="Google Shape;1189;p137"/>
            <p:cNvSpPr txBox="1"/>
            <p:nvPr/>
          </p:nvSpPr>
          <p:spPr>
            <a:xfrm>
              <a:off x="2601405" y="1916152"/>
              <a:ext cx="6646500" cy="1171800"/>
            </a:xfrm>
            <a:prstGeom prst="rect">
              <a:avLst/>
            </a:prstGeom>
            <a:noFill/>
            <a:ln>
              <a:noFill/>
            </a:ln>
          </p:spPr>
          <p:txBody>
            <a:bodyPr anchorCtr="0" anchor="t" bIns="22850" lIns="45725" spcFirstLastPara="1" rIns="45725" wrap="square" tIns="22850">
              <a:spAutoFit/>
            </a:bodyPr>
            <a:lstStyle/>
            <a:p>
              <a:pPr indent="0" lvl="0" marL="0" rtl="0" algn="l">
                <a:spcBef>
                  <a:spcPts val="0"/>
                </a:spcBef>
                <a:spcAft>
                  <a:spcPts val="0"/>
                </a:spcAft>
                <a:buNone/>
              </a:pPr>
              <a:r>
                <a:rPr b="1" lang="en-GB" sz="2700">
                  <a:solidFill>
                    <a:srgbClr val="262626"/>
                  </a:solidFill>
                  <a:latin typeface="Poppins"/>
                  <a:ea typeface="Poppins"/>
                  <a:cs typeface="Poppins"/>
                  <a:sym typeface="Poppins"/>
                </a:rPr>
                <a:t>Information De-classification policy:</a:t>
              </a:r>
              <a:endParaRPr b="1" sz="2700">
                <a:solidFill>
                  <a:srgbClr val="0892FD"/>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262626"/>
                </a:solidFill>
                <a:latin typeface="Poppins"/>
                <a:ea typeface="Poppins"/>
                <a:cs typeface="Poppins"/>
                <a:sym typeface="Poppins"/>
              </a:endParaRPr>
            </a:p>
          </p:txBody>
        </p:sp>
        <p:sp>
          <p:nvSpPr>
            <p:cNvPr id="1190" name="Google Shape;1190;p137"/>
            <p:cNvSpPr txBox="1"/>
            <p:nvPr/>
          </p:nvSpPr>
          <p:spPr>
            <a:xfrm>
              <a:off x="2601409" y="3797172"/>
              <a:ext cx="5666400" cy="3186600"/>
            </a:xfrm>
            <a:prstGeom prst="rect">
              <a:avLst/>
            </a:prstGeom>
            <a:noFill/>
            <a:ln>
              <a:noFill/>
            </a:ln>
          </p:spPr>
          <p:txBody>
            <a:bodyPr anchorCtr="0" anchor="t" bIns="22850" lIns="45725" spcFirstLastPara="1" rIns="45725" wrap="square" tIns="22850">
              <a:spAutoFit/>
            </a:bodyPr>
            <a:lstStyle/>
            <a:p>
              <a:pPr indent="0" lvl="0" marL="0" rtl="0" algn="l">
                <a:lnSpc>
                  <a:spcPct val="150000"/>
                </a:lnSpc>
                <a:spcBef>
                  <a:spcPts val="0"/>
                </a:spcBef>
                <a:spcAft>
                  <a:spcPts val="0"/>
                </a:spcAft>
                <a:buNone/>
              </a:pPr>
              <a:r>
                <a:rPr lang="en-GB" sz="800">
                  <a:solidFill>
                    <a:schemeClr val="dk1"/>
                  </a:solidFill>
                  <a:latin typeface="Poppins"/>
                  <a:ea typeface="Poppins"/>
                  <a:cs typeface="Poppins"/>
                  <a:sym typeface="Poppins"/>
                </a:rPr>
                <a:t>Foodie's De-classification Policy is designed to ensure that our data retains its value while reducing the risk of unintended exposure. As information ages or situations change, the sensitivity and importance of certain data may no longer be applicable. Hence, it becomes necessary to de-classify certain information to optimise resource allocation and streamline access controls.</a:t>
              </a:r>
              <a:endParaRPr sz="8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rPr lang="en-GB" sz="800">
                  <a:solidFill>
                    <a:schemeClr val="dk1"/>
                  </a:solidFill>
                  <a:latin typeface="Poppins"/>
                  <a:ea typeface="Poppins"/>
                  <a:cs typeface="Poppins"/>
                  <a:sym typeface="Poppins"/>
                </a:rPr>
                <a:t>De-classification can be initiated by the data owner or as a result of the routine reviews. A committee, consisting of the data owner, IT security representative, and a member of the legal team, will review the information. They will evaluate its current relevance, sensitivity, and potential impact if disclosed. A decision will be made about the new classification level, if any. The reason for de-classification, the current and new classification levels, and any other relevant details will be documented. Relevant stakeholders, especially those who interact with or manage the data, will be notified of the changes. If the information is in physical form, new labels will be affixed or old ones removed, as applicable. Digital assets will have their classification metadata updated in the Information Management System.</a:t>
              </a:r>
              <a:endParaRPr sz="8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t/>
              </a:r>
              <a:endParaRPr sz="800">
                <a:solidFill>
                  <a:schemeClr val="dk1"/>
                </a:solidFill>
                <a:latin typeface="Poppins"/>
                <a:ea typeface="Poppins"/>
                <a:cs typeface="Poppins"/>
                <a:sym typeface="Poppins"/>
              </a:endParaRPr>
            </a:p>
          </p:txBody>
        </p:sp>
      </p:grpSp>
      <p:sp>
        <p:nvSpPr>
          <p:cNvPr id="1191" name="Google Shape;1191;p137"/>
          <p:cNvSpPr txBox="1"/>
          <p:nvPr/>
        </p:nvSpPr>
        <p:spPr>
          <a:xfrm>
            <a:off x="793476" y="1401597"/>
            <a:ext cx="2831700" cy="1848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rgbClr val="06C167"/>
                </a:solidFill>
                <a:latin typeface="Poppins SemiBold"/>
                <a:ea typeface="Poppins SemiBold"/>
                <a:cs typeface="Poppins SemiBold"/>
                <a:sym typeface="Poppins SemiBold"/>
              </a:rPr>
              <a:t>Foodie's De-classification Policy</a:t>
            </a:r>
            <a:endParaRPr sz="900">
              <a:solidFill>
                <a:srgbClr val="06C167"/>
              </a:solidFill>
              <a:latin typeface="Poppins SemiBold"/>
              <a:ea typeface="Poppins SemiBold"/>
              <a:cs typeface="Poppins SemiBold"/>
              <a:sym typeface="Poppins SemiBo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38"/>
          <p:cNvSpPr txBox="1"/>
          <p:nvPr/>
        </p:nvSpPr>
        <p:spPr>
          <a:xfrm>
            <a:off x="0" y="0"/>
            <a:ext cx="8894100" cy="23550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5000"/>
              <a:buFont typeface="Arial"/>
              <a:buNone/>
            </a:pPr>
            <a:r>
              <a:rPr b="1" i="0" lang="en-GB" sz="5000" u="none" cap="none" strike="noStrike">
                <a:solidFill>
                  <a:schemeClr val="lt1"/>
                </a:solidFill>
                <a:latin typeface="Poppins"/>
                <a:ea typeface="Poppins"/>
                <a:cs typeface="Poppins"/>
                <a:sym typeface="Poppins"/>
              </a:rPr>
              <a:t>Foodie’s ISMS</a:t>
            </a:r>
            <a:r>
              <a:rPr b="1" i="0" lang="en-GB" sz="5000" u="none" cap="none" strike="noStrike">
                <a:solidFill>
                  <a:srgbClr val="262626"/>
                </a:solidFill>
                <a:latin typeface="Poppins"/>
                <a:ea typeface="Poppins"/>
                <a:cs typeface="Poppins"/>
                <a:sym typeface="Poppins"/>
              </a:rPr>
              <a:t> </a:t>
            </a:r>
            <a:endParaRPr b="1" i="0" sz="5000" u="none" cap="none" strike="noStrike">
              <a:solidFill>
                <a:srgbClr val="262626"/>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5000"/>
              <a:buFont typeface="Arial"/>
              <a:buNone/>
            </a:pPr>
            <a:r>
              <a:rPr b="1" i="0" lang="en-GB" sz="5000" u="none" cap="none" strike="noStrike">
                <a:solidFill>
                  <a:srgbClr val="262626"/>
                </a:solidFill>
                <a:latin typeface="Poppins"/>
                <a:ea typeface="Poppins"/>
                <a:cs typeface="Poppins"/>
                <a:sym typeface="Poppins"/>
              </a:rPr>
              <a:t>Foodie’s  ISMS </a:t>
            </a:r>
            <a:endParaRPr b="1" i="0" sz="5000" u="none" cap="none" strike="noStrike">
              <a:solidFill>
                <a:srgbClr val="262626"/>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5000"/>
              <a:buFont typeface="Arial"/>
              <a:buNone/>
            </a:pPr>
            <a:r>
              <a:rPr b="1" i="0" lang="en-GB" sz="5000" u="none" cap="none" strike="noStrike">
                <a:solidFill>
                  <a:srgbClr val="262626"/>
                </a:solidFill>
                <a:latin typeface="Poppins"/>
                <a:ea typeface="Poppins"/>
                <a:cs typeface="Poppins"/>
                <a:sym typeface="Poppins"/>
              </a:rPr>
              <a:t>How ISMS relates  </a:t>
            </a:r>
            <a:endParaRPr b="1" i="0" sz="5000" u="none" cap="none" strike="noStrike">
              <a:solidFill>
                <a:srgbClr val="262626"/>
              </a:solidFill>
              <a:latin typeface="Poppins"/>
              <a:ea typeface="Poppins"/>
              <a:cs typeface="Poppins"/>
              <a:sym typeface="Poppins"/>
            </a:endParaRPr>
          </a:p>
        </p:txBody>
      </p:sp>
      <p:sp>
        <p:nvSpPr>
          <p:cNvPr id="1197" name="Google Shape;1197;p138"/>
          <p:cNvSpPr txBox="1"/>
          <p:nvPr/>
        </p:nvSpPr>
        <p:spPr>
          <a:xfrm>
            <a:off x="3552150" y="2102875"/>
            <a:ext cx="5626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98" name="Google Shape;1198;p138"/>
          <p:cNvSpPr/>
          <p:nvPr/>
        </p:nvSpPr>
        <p:spPr>
          <a:xfrm>
            <a:off x="0" y="0"/>
            <a:ext cx="9144000" cy="2869800"/>
          </a:xfrm>
          <a:prstGeom prst="rect">
            <a:avLst/>
          </a:prstGeom>
          <a:solidFill>
            <a:srgbClr val="06C167"/>
          </a:solidFill>
          <a:ln>
            <a:noFill/>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Calibri"/>
              <a:ea typeface="Calibri"/>
              <a:cs typeface="Calibri"/>
              <a:sym typeface="Calibri"/>
            </a:endParaRPr>
          </a:p>
        </p:txBody>
      </p:sp>
      <p:sp>
        <p:nvSpPr>
          <p:cNvPr id="1199" name="Google Shape;1199;p138"/>
          <p:cNvSpPr txBox="1"/>
          <p:nvPr/>
        </p:nvSpPr>
        <p:spPr>
          <a:xfrm>
            <a:off x="144300" y="1335600"/>
            <a:ext cx="8749800" cy="4356000"/>
          </a:xfrm>
          <a:prstGeom prst="rect">
            <a:avLst/>
          </a:prstGeom>
          <a:no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5000"/>
              <a:buFont typeface="Arial"/>
              <a:buNone/>
            </a:pPr>
            <a:r>
              <a:t/>
            </a:r>
            <a:endParaRPr b="1" i="0" sz="5000" u="none" cap="none" strike="noStrike">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5000"/>
              <a:buFont typeface="Arial"/>
              <a:buNone/>
            </a:pPr>
            <a:r>
              <a:rPr b="1" i="0" lang="en-GB" sz="5000" u="none" cap="none" strike="noStrike">
                <a:solidFill>
                  <a:schemeClr val="lt1"/>
                </a:solidFill>
                <a:latin typeface="Poppins"/>
                <a:ea typeface="Poppins"/>
                <a:cs typeface="Poppins"/>
                <a:sym typeface="Poppins"/>
              </a:rPr>
              <a:t>Foodie’s ISMS</a:t>
            </a:r>
            <a:r>
              <a:rPr b="1" i="0" lang="en-GB" sz="5000" u="none" cap="none" strike="noStrike">
                <a:solidFill>
                  <a:srgbClr val="262626"/>
                </a:solidFill>
                <a:latin typeface="Poppins"/>
                <a:ea typeface="Poppins"/>
                <a:cs typeface="Poppins"/>
                <a:sym typeface="Poppins"/>
              </a:rPr>
              <a:t> </a:t>
            </a:r>
            <a:endParaRPr b="1" i="0" sz="5000" u="none" cap="none" strike="noStrike">
              <a:solidFill>
                <a:srgbClr val="262626"/>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5000"/>
              <a:buFont typeface="Arial"/>
              <a:buNone/>
            </a:pPr>
            <a:r>
              <a:rPr b="1" i="0" lang="en-GB" sz="5000" u="none" cap="none" strike="noStrike">
                <a:solidFill>
                  <a:srgbClr val="262626"/>
                </a:solidFill>
                <a:latin typeface="Poppins"/>
                <a:ea typeface="Poppins"/>
                <a:cs typeface="Poppins"/>
                <a:sym typeface="Poppins"/>
              </a:rPr>
              <a:t>          </a:t>
            </a:r>
            <a:r>
              <a:rPr b="1" i="0" lang="en-GB" sz="4000" u="none" cap="none" strike="noStrike">
                <a:solidFill>
                  <a:srgbClr val="374151"/>
                </a:solidFill>
                <a:latin typeface="Calibri"/>
                <a:ea typeface="Calibri"/>
                <a:cs typeface="Calibri"/>
                <a:sym typeface="Calibri"/>
              </a:rPr>
              <a:t>Evidence of Nonconformities</a:t>
            </a:r>
            <a:endParaRPr b="1" i="0" sz="4000" u="none" cap="none" strike="noStrike">
              <a:solidFill>
                <a:srgbClr val="37415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000"/>
              <a:buFont typeface="Arial"/>
              <a:buNone/>
            </a:pPr>
            <a:r>
              <a:rPr b="1" i="0" lang="en-GB" sz="4000" u="none" cap="none" strike="noStrike">
                <a:solidFill>
                  <a:srgbClr val="374151"/>
                </a:solidFill>
                <a:latin typeface="Calibri"/>
                <a:ea typeface="Calibri"/>
                <a:cs typeface="Calibri"/>
                <a:sym typeface="Calibri"/>
              </a:rPr>
              <a:t>                                and </a:t>
            </a:r>
            <a:endParaRPr b="1" i="0" sz="4000" u="none" cap="none" strike="noStrike">
              <a:solidFill>
                <a:srgbClr val="37415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000"/>
              <a:buFont typeface="Arial"/>
              <a:buNone/>
            </a:pPr>
            <a:r>
              <a:rPr b="1" i="0" lang="en-GB" sz="4000" u="none" cap="none" strike="noStrike">
                <a:solidFill>
                  <a:srgbClr val="374151"/>
                </a:solidFill>
                <a:latin typeface="Calibri"/>
                <a:ea typeface="Calibri"/>
                <a:cs typeface="Calibri"/>
                <a:sym typeface="Calibri"/>
              </a:rPr>
              <a:t>                     Corrective Action</a:t>
            </a:r>
            <a:r>
              <a:rPr b="1" i="0" lang="en-GB" sz="4000" u="none" cap="none" strike="noStrike">
                <a:solidFill>
                  <a:srgbClr val="374151"/>
                </a:solidFill>
                <a:highlight>
                  <a:srgbClr val="F7F7F8"/>
                </a:highlight>
                <a:latin typeface="Calibri"/>
                <a:ea typeface="Calibri"/>
                <a:cs typeface="Calibri"/>
                <a:sym typeface="Calibri"/>
              </a:rPr>
              <a:t>s</a:t>
            </a:r>
            <a:r>
              <a:rPr b="1" i="0" lang="en-GB" sz="4000" u="none" cap="none" strike="noStrike">
                <a:solidFill>
                  <a:schemeClr val="dk1"/>
                </a:solidFill>
                <a:latin typeface="Calibri"/>
                <a:ea typeface="Calibri"/>
                <a:cs typeface="Calibri"/>
                <a:sym typeface="Calibri"/>
              </a:rPr>
              <a:t> </a:t>
            </a:r>
            <a:endParaRPr b="1" i="0" sz="4000" u="none" cap="none" strike="noStrike">
              <a:solidFill>
                <a:srgbClr val="26262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5000"/>
              <a:buFont typeface="Arial"/>
              <a:buNone/>
            </a:pPr>
            <a:r>
              <a:t/>
            </a:r>
            <a:endParaRPr b="1" i="0" sz="5000" u="none" cap="none" strike="noStrike">
              <a:solidFill>
                <a:srgbClr val="0892FD"/>
              </a:solidFill>
              <a:latin typeface="Poppins"/>
              <a:ea typeface="Poppins"/>
              <a:cs typeface="Poppins"/>
              <a:sym typeface="Poppi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39"/>
          <p:cNvSpPr txBox="1"/>
          <p:nvPr/>
        </p:nvSpPr>
        <p:spPr>
          <a:xfrm>
            <a:off x="802888" y="438615"/>
            <a:ext cx="7367239" cy="584775"/>
          </a:xfrm>
          <a:prstGeom prst="rect">
            <a:avLst/>
          </a:prstGeom>
          <a:solidFill>
            <a:srgbClr val="00DE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Calibri"/>
                <a:ea typeface="Calibri"/>
                <a:cs typeface="Calibri"/>
                <a:sym typeface="Calibri"/>
              </a:rPr>
              <a:t>Nonconformities Identified</a:t>
            </a:r>
            <a:endParaRPr b="1" i="0" sz="3200" u="none" cap="none" strike="noStrike">
              <a:solidFill>
                <a:srgbClr val="000000"/>
              </a:solidFill>
              <a:latin typeface="Arial"/>
              <a:ea typeface="Arial"/>
              <a:cs typeface="Arial"/>
              <a:sym typeface="Arial"/>
            </a:endParaRPr>
          </a:p>
        </p:txBody>
      </p:sp>
      <p:sp>
        <p:nvSpPr>
          <p:cNvPr id="1205" name="Google Shape;1205;p139"/>
          <p:cNvSpPr/>
          <p:nvPr/>
        </p:nvSpPr>
        <p:spPr>
          <a:xfrm>
            <a:off x="1222917" y="2445834"/>
            <a:ext cx="1929160" cy="706244"/>
          </a:xfrm>
          <a:prstGeom prst="roundRect">
            <a:avLst>
              <a:gd fmla="val 16667" name="adj"/>
            </a:avLst>
          </a:prstGeom>
          <a:solidFill>
            <a:schemeClr val="lt2"/>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200" u="none" cap="none" strike="noStrike">
                <a:solidFill>
                  <a:schemeClr val="dk1"/>
                </a:solidFill>
                <a:latin typeface="Poppins"/>
                <a:ea typeface="Poppins"/>
                <a:cs typeface="Poppins"/>
                <a:sym typeface="Poppins"/>
              </a:rPr>
              <a:t>Meeting Documentation</a:t>
            </a:r>
            <a:endParaRPr b="0" i="0" sz="1200" u="none" cap="none" strike="noStrike">
              <a:solidFill>
                <a:schemeClr val="dk1"/>
              </a:solidFill>
              <a:latin typeface="Poppins"/>
              <a:ea typeface="Poppins"/>
              <a:cs typeface="Poppins"/>
              <a:sym typeface="Poppins"/>
            </a:endParaRPr>
          </a:p>
        </p:txBody>
      </p:sp>
      <p:sp>
        <p:nvSpPr>
          <p:cNvPr id="1206" name="Google Shape;1206;p139"/>
          <p:cNvSpPr/>
          <p:nvPr/>
        </p:nvSpPr>
        <p:spPr>
          <a:xfrm>
            <a:off x="3865756" y="2449551"/>
            <a:ext cx="1903141" cy="780585"/>
          </a:xfrm>
          <a:prstGeom prst="roundRect">
            <a:avLst>
              <a:gd fmla="val 16667" name="adj"/>
            </a:avLst>
          </a:prstGeom>
          <a:solidFill>
            <a:schemeClr val="lt2"/>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200" u="none" cap="none" strike="noStrike">
                <a:solidFill>
                  <a:schemeClr val="dk1"/>
                </a:solidFill>
                <a:latin typeface="Poppins"/>
                <a:ea typeface="Poppins"/>
                <a:cs typeface="Poppins"/>
                <a:sym typeface="Poppins"/>
              </a:rPr>
              <a:t>Inadequate Company Information</a:t>
            </a:r>
            <a:endParaRPr b="0" i="0" sz="1200" u="none" cap="none" strike="noStrike">
              <a:solidFill>
                <a:schemeClr val="dk1"/>
              </a:solidFill>
              <a:latin typeface="Poppins"/>
              <a:ea typeface="Poppins"/>
              <a:cs typeface="Poppins"/>
              <a:sym typeface="Poppins"/>
            </a:endParaRPr>
          </a:p>
        </p:txBody>
      </p:sp>
      <p:sp>
        <p:nvSpPr>
          <p:cNvPr id="1207" name="Google Shape;1207;p139"/>
          <p:cNvSpPr/>
          <p:nvPr/>
        </p:nvSpPr>
        <p:spPr>
          <a:xfrm>
            <a:off x="6620107" y="3434111"/>
            <a:ext cx="1836233" cy="635155"/>
          </a:xfrm>
          <a:prstGeom prst="roundRect">
            <a:avLst>
              <a:gd fmla="val 16667" name="adj"/>
            </a:avLst>
          </a:prstGeom>
          <a:solidFill>
            <a:schemeClr val="lt2"/>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200" u="none" cap="none" strike="noStrike">
                <a:solidFill>
                  <a:schemeClr val="dk1"/>
                </a:solidFill>
                <a:latin typeface="Poppins"/>
                <a:ea typeface="Poppins"/>
                <a:cs typeface="Poppins"/>
                <a:sym typeface="Poppins"/>
              </a:rPr>
              <a:t>Unusable TRA</a:t>
            </a:r>
            <a:endParaRPr b="0" i="0" sz="1200" u="none" cap="none" strike="noStrike">
              <a:solidFill>
                <a:schemeClr val="dk1"/>
              </a:solidFill>
              <a:latin typeface="Poppins"/>
              <a:ea typeface="Poppins"/>
              <a:cs typeface="Poppins"/>
              <a:sym typeface="Poppins"/>
            </a:endParaRPr>
          </a:p>
        </p:txBody>
      </p:sp>
      <p:sp>
        <p:nvSpPr>
          <p:cNvPr id="1208" name="Google Shape;1208;p139"/>
          <p:cNvSpPr/>
          <p:nvPr/>
        </p:nvSpPr>
        <p:spPr>
          <a:xfrm>
            <a:off x="6482576" y="2445834"/>
            <a:ext cx="1836233" cy="706244"/>
          </a:xfrm>
          <a:prstGeom prst="roundRect">
            <a:avLst>
              <a:gd fmla="val 16667" name="adj"/>
            </a:avLst>
          </a:prstGeom>
          <a:solidFill>
            <a:schemeClr val="lt2"/>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200" u="none" cap="none" strike="noStrike">
                <a:solidFill>
                  <a:schemeClr val="dk1"/>
                </a:solidFill>
                <a:latin typeface="Poppins"/>
                <a:ea typeface="Poppins"/>
                <a:cs typeface="Poppins"/>
                <a:sym typeface="Poppins"/>
              </a:rPr>
              <a:t>Evidence Gaps</a:t>
            </a:r>
            <a:endParaRPr b="0" i="0" sz="1200" u="none" cap="none" strike="noStrike">
              <a:solidFill>
                <a:schemeClr val="dk1"/>
              </a:solidFill>
              <a:latin typeface="Poppins"/>
              <a:ea typeface="Poppins"/>
              <a:cs typeface="Poppins"/>
              <a:sym typeface="Poppins"/>
            </a:endParaRPr>
          </a:p>
        </p:txBody>
      </p:sp>
      <p:sp>
        <p:nvSpPr>
          <p:cNvPr id="1209" name="Google Shape;1209;p139"/>
          <p:cNvSpPr/>
          <p:nvPr/>
        </p:nvSpPr>
        <p:spPr>
          <a:xfrm>
            <a:off x="3865756" y="3434111"/>
            <a:ext cx="1903141" cy="706244"/>
          </a:xfrm>
          <a:prstGeom prst="roundRect">
            <a:avLst>
              <a:gd fmla="val 16667" name="adj"/>
            </a:avLst>
          </a:prstGeom>
          <a:solidFill>
            <a:schemeClr val="lt2"/>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200" u="none" cap="none" strike="noStrike">
                <a:solidFill>
                  <a:schemeClr val="dk1"/>
                </a:solidFill>
                <a:latin typeface="Poppins"/>
                <a:ea typeface="Poppins"/>
                <a:cs typeface="Poppins"/>
                <a:sym typeface="Poppins"/>
              </a:rPr>
              <a:t>Missing Documentation</a:t>
            </a:r>
            <a:endParaRPr b="0" i="0" sz="1200" u="none" cap="none" strike="noStrike">
              <a:solidFill>
                <a:schemeClr val="dk1"/>
              </a:solidFill>
              <a:latin typeface="Poppins"/>
              <a:ea typeface="Poppins"/>
              <a:cs typeface="Poppins"/>
              <a:sym typeface="Poppins"/>
            </a:endParaRPr>
          </a:p>
        </p:txBody>
      </p:sp>
      <p:sp>
        <p:nvSpPr>
          <p:cNvPr id="1210" name="Google Shape;1210;p139"/>
          <p:cNvSpPr/>
          <p:nvPr/>
        </p:nvSpPr>
        <p:spPr>
          <a:xfrm>
            <a:off x="1222917" y="3493584"/>
            <a:ext cx="1903141" cy="706244"/>
          </a:xfrm>
          <a:prstGeom prst="roundRect">
            <a:avLst>
              <a:gd fmla="val 16667" name="adj"/>
            </a:avLst>
          </a:prstGeom>
          <a:solidFill>
            <a:schemeClr val="lt2"/>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200" u="none" cap="none" strike="noStrike">
                <a:solidFill>
                  <a:schemeClr val="dk1"/>
                </a:solidFill>
                <a:latin typeface="Poppins"/>
                <a:ea typeface="Poppins"/>
                <a:cs typeface="Poppins"/>
                <a:sym typeface="Poppins"/>
              </a:rPr>
              <a:t>Document Linking</a:t>
            </a:r>
            <a:endParaRPr b="0" i="0" sz="1200" u="none" cap="none" strike="noStrike">
              <a:solidFill>
                <a:schemeClr val="dk1"/>
              </a:solidFill>
              <a:latin typeface="Poppins"/>
              <a:ea typeface="Poppins"/>
              <a:cs typeface="Poppins"/>
              <a:sym typeface="Poppins"/>
            </a:endParaRPr>
          </a:p>
        </p:txBody>
      </p:sp>
      <p:sp>
        <p:nvSpPr>
          <p:cNvPr id="1211" name="Google Shape;1211;p139"/>
          <p:cNvSpPr/>
          <p:nvPr/>
        </p:nvSpPr>
        <p:spPr>
          <a:xfrm>
            <a:off x="3865757" y="4407254"/>
            <a:ext cx="1903140" cy="675578"/>
          </a:xfrm>
          <a:prstGeom prst="roundRect">
            <a:avLst>
              <a:gd fmla="val 16667" name="adj"/>
            </a:avLst>
          </a:prstGeom>
          <a:solidFill>
            <a:schemeClr val="lt2"/>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200" u="none" cap="none" strike="noStrike">
                <a:solidFill>
                  <a:schemeClr val="dk1"/>
                </a:solidFill>
                <a:latin typeface="Poppins"/>
                <a:ea typeface="Poppins"/>
                <a:cs typeface="Poppins"/>
                <a:sym typeface="Poppins"/>
              </a:rPr>
              <a:t>No Statement of Applicability (SoA)</a:t>
            </a:r>
            <a:endParaRPr b="0" i="0" sz="1200" u="none" cap="none" strike="noStrike">
              <a:solidFill>
                <a:schemeClr val="dk1"/>
              </a:solidFill>
              <a:latin typeface="Poppins"/>
              <a:ea typeface="Poppins"/>
              <a:cs typeface="Poppins"/>
              <a:sym typeface="Poppins"/>
            </a:endParaRPr>
          </a:p>
        </p:txBody>
      </p:sp>
      <p:sp>
        <p:nvSpPr>
          <p:cNvPr id="1212" name="Google Shape;1212;p139"/>
          <p:cNvSpPr txBox="1"/>
          <p:nvPr/>
        </p:nvSpPr>
        <p:spPr>
          <a:xfrm>
            <a:off x="1903141" y="1290289"/>
            <a:ext cx="504035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800" u="none" cap="none" strike="noStrike">
                <a:solidFill>
                  <a:srgbClr val="000000"/>
                </a:solidFill>
                <a:latin typeface="Calibri"/>
                <a:ea typeface="Calibri"/>
                <a:cs typeface="Calibri"/>
                <a:sym typeface="Calibri"/>
              </a:rPr>
              <a:t>                </a:t>
            </a:r>
            <a:r>
              <a:rPr b="0" i="0" lang="en-GB" sz="1800" u="sng" cap="none" strike="noStrike">
                <a:solidFill>
                  <a:srgbClr val="000000"/>
                </a:solidFill>
                <a:latin typeface="Calibri"/>
                <a:ea typeface="Calibri"/>
                <a:cs typeface="Calibri"/>
                <a:sym typeface="Calibri"/>
              </a:rPr>
              <a:t>Documentation and Record Keeping Issues</a:t>
            </a:r>
            <a:endParaRPr b="0" i="0" sz="1400" u="sng"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40"/>
          <p:cNvSpPr txBox="1"/>
          <p:nvPr/>
        </p:nvSpPr>
        <p:spPr>
          <a:xfrm>
            <a:off x="2631676" y="639336"/>
            <a:ext cx="3992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800" u="sng" cap="none" strike="noStrike">
                <a:solidFill>
                  <a:srgbClr val="000000"/>
                </a:solidFill>
                <a:latin typeface="Calibri"/>
                <a:ea typeface="Calibri"/>
                <a:cs typeface="Calibri"/>
                <a:sym typeface="Calibri"/>
              </a:rPr>
              <a:t>Strategy and Policy Nonconformities</a:t>
            </a:r>
            <a:endParaRPr b="0" i="0" sz="1400" u="sng" cap="none" strike="noStrike">
              <a:solidFill>
                <a:srgbClr val="000000"/>
              </a:solidFill>
              <a:latin typeface="Arial"/>
              <a:ea typeface="Arial"/>
              <a:cs typeface="Arial"/>
              <a:sym typeface="Arial"/>
            </a:endParaRPr>
          </a:p>
        </p:txBody>
      </p:sp>
      <p:sp>
        <p:nvSpPr>
          <p:cNvPr id="1218" name="Google Shape;1218;p140"/>
          <p:cNvSpPr/>
          <p:nvPr/>
        </p:nvSpPr>
        <p:spPr>
          <a:xfrm>
            <a:off x="932985" y="1523999"/>
            <a:ext cx="1929160" cy="706244"/>
          </a:xfrm>
          <a:prstGeom prst="roundRect">
            <a:avLst>
              <a:gd fmla="val 16667" name="adj"/>
            </a:avLst>
          </a:prstGeom>
          <a:solidFill>
            <a:schemeClr val="lt2"/>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200" u="none" cap="none" strike="noStrike">
                <a:solidFill>
                  <a:schemeClr val="dk1"/>
                </a:solidFill>
                <a:latin typeface="Poppins"/>
                <a:ea typeface="Poppins"/>
                <a:cs typeface="Poppins"/>
                <a:sym typeface="Poppins"/>
              </a:rPr>
              <a:t>Risk Treatment Plan Format</a:t>
            </a:r>
            <a:endParaRPr b="0" i="0" sz="1200" u="none" cap="none" strike="noStrike">
              <a:solidFill>
                <a:schemeClr val="dk1"/>
              </a:solidFill>
              <a:latin typeface="Poppins"/>
              <a:ea typeface="Poppins"/>
              <a:cs typeface="Poppins"/>
              <a:sym typeface="Poppins"/>
            </a:endParaRPr>
          </a:p>
        </p:txBody>
      </p:sp>
      <p:sp>
        <p:nvSpPr>
          <p:cNvPr id="1219" name="Google Shape;1219;p140"/>
          <p:cNvSpPr/>
          <p:nvPr/>
        </p:nvSpPr>
        <p:spPr>
          <a:xfrm>
            <a:off x="6463990" y="1523999"/>
            <a:ext cx="1929160" cy="706244"/>
          </a:xfrm>
          <a:prstGeom prst="roundRect">
            <a:avLst>
              <a:gd fmla="val 16667" name="adj"/>
            </a:avLst>
          </a:prstGeom>
          <a:solidFill>
            <a:schemeClr val="lt2"/>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200" u="none" cap="none" strike="noStrike">
                <a:solidFill>
                  <a:schemeClr val="dk1"/>
                </a:solidFill>
                <a:latin typeface="Poppins"/>
                <a:ea typeface="Poppins"/>
                <a:cs typeface="Poppins"/>
                <a:sym typeface="Poppins"/>
              </a:rPr>
              <a:t>Missing Risk Management Strategy</a:t>
            </a:r>
            <a:endParaRPr b="0" i="0" sz="1200" u="none" cap="none" strike="noStrike">
              <a:solidFill>
                <a:schemeClr val="dk1"/>
              </a:solidFill>
              <a:latin typeface="Poppins"/>
              <a:ea typeface="Poppins"/>
              <a:cs typeface="Poppins"/>
              <a:sym typeface="Poppins"/>
            </a:endParaRPr>
          </a:p>
        </p:txBody>
      </p:sp>
      <p:sp>
        <p:nvSpPr>
          <p:cNvPr id="1220" name="Google Shape;1220;p140"/>
          <p:cNvSpPr/>
          <p:nvPr/>
        </p:nvSpPr>
        <p:spPr>
          <a:xfrm>
            <a:off x="3607420" y="1523999"/>
            <a:ext cx="1929160" cy="706244"/>
          </a:xfrm>
          <a:prstGeom prst="roundRect">
            <a:avLst>
              <a:gd fmla="val 16667" name="adj"/>
            </a:avLst>
          </a:prstGeom>
          <a:solidFill>
            <a:schemeClr val="lt2"/>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200" u="none" cap="none" strike="noStrike">
                <a:solidFill>
                  <a:schemeClr val="dk1"/>
                </a:solidFill>
                <a:latin typeface="Poppins"/>
                <a:ea typeface="Poppins"/>
                <a:cs typeface="Poppins"/>
                <a:sym typeface="Poppins"/>
              </a:rPr>
              <a:t>Operational Planning</a:t>
            </a:r>
            <a:endParaRPr b="0" i="0" sz="1200" u="none" cap="none" strike="noStrike">
              <a:solidFill>
                <a:schemeClr val="dk1"/>
              </a:solidFill>
              <a:latin typeface="Poppins"/>
              <a:ea typeface="Poppins"/>
              <a:cs typeface="Poppins"/>
              <a:sym typeface="Poppins"/>
            </a:endParaRPr>
          </a:p>
        </p:txBody>
      </p:sp>
      <p:sp>
        <p:nvSpPr>
          <p:cNvPr id="1221" name="Google Shape;1221;p140"/>
          <p:cNvSpPr/>
          <p:nvPr/>
        </p:nvSpPr>
        <p:spPr>
          <a:xfrm>
            <a:off x="6482573" y="2571750"/>
            <a:ext cx="1929160" cy="706244"/>
          </a:xfrm>
          <a:prstGeom prst="roundRect">
            <a:avLst>
              <a:gd fmla="val 16667" name="adj"/>
            </a:avLst>
          </a:prstGeom>
          <a:solidFill>
            <a:schemeClr val="lt2"/>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200" u="none" cap="none" strike="noStrike">
                <a:solidFill>
                  <a:schemeClr val="dk1"/>
                </a:solidFill>
                <a:latin typeface="Poppins"/>
                <a:ea typeface="Poppins"/>
                <a:cs typeface="Poppins"/>
                <a:sym typeface="Poppins"/>
              </a:rPr>
              <a:t>No Usable Working Papers</a:t>
            </a:r>
            <a:endParaRPr b="0" i="0" sz="1200" u="none" cap="none" strike="noStrike">
              <a:solidFill>
                <a:schemeClr val="dk1"/>
              </a:solidFill>
              <a:latin typeface="Poppins"/>
              <a:ea typeface="Poppins"/>
              <a:cs typeface="Poppins"/>
              <a:sym typeface="Poppins"/>
            </a:endParaRPr>
          </a:p>
        </p:txBody>
      </p:sp>
      <p:sp>
        <p:nvSpPr>
          <p:cNvPr id="1222" name="Google Shape;1222;p140"/>
          <p:cNvSpPr/>
          <p:nvPr/>
        </p:nvSpPr>
        <p:spPr>
          <a:xfrm>
            <a:off x="1018477" y="2571750"/>
            <a:ext cx="1929160" cy="706244"/>
          </a:xfrm>
          <a:prstGeom prst="roundRect">
            <a:avLst>
              <a:gd fmla="val 16667" name="adj"/>
            </a:avLst>
          </a:prstGeom>
          <a:solidFill>
            <a:schemeClr val="lt2"/>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200" u="none" cap="none" strike="noStrike">
                <a:solidFill>
                  <a:schemeClr val="dk1"/>
                </a:solidFill>
                <a:latin typeface="Poppins"/>
                <a:ea typeface="Poppins"/>
                <a:cs typeface="Poppins"/>
                <a:sym typeface="Poppins"/>
              </a:rPr>
              <a:t>WWMD Consequence Table</a:t>
            </a:r>
            <a:endParaRPr b="0" i="0" sz="1200" u="none" cap="none" strike="noStrike">
              <a:solidFill>
                <a:schemeClr val="dk1"/>
              </a:solidFill>
              <a:latin typeface="Poppins"/>
              <a:ea typeface="Poppins"/>
              <a:cs typeface="Poppins"/>
              <a:sym typeface="Poppins"/>
            </a:endParaRPr>
          </a:p>
        </p:txBody>
      </p:sp>
      <p:sp>
        <p:nvSpPr>
          <p:cNvPr id="1223" name="Google Shape;1223;p140"/>
          <p:cNvSpPr/>
          <p:nvPr/>
        </p:nvSpPr>
        <p:spPr>
          <a:xfrm>
            <a:off x="3663176" y="2571750"/>
            <a:ext cx="1929160" cy="706244"/>
          </a:xfrm>
          <a:prstGeom prst="roundRect">
            <a:avLst>
              <a:gd fmla="val 16667" name="adj"/>
            </a:avLst>
          </a:prstGeom>
          <a:solidFill>
            <a:schemeClr val="lt2"/>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200" u="none" cap="none" strike="noStrike">
                <a:solidFill>
                  <a:schemeClr val="dk1"/>
                </a:solidFill>
                <a:latin typeface="Poppins"/>
                <a:ea typeface="Poppins"/>
                <a:cs typeface="Poppins"/>
                <a:sym typeface="Poppins"/>
              </a:rPr>
              <a:t>Financial Operations Detail</a:t>
            </a:r>
            <a:endParaRPr b="0" i="0" sz="1200" u="none" cap="none" strike="noStrike">
              <a:solidFill>
                <a:schemeClr val="dk1"/>
              </a:solidFill>
              <a:latin typeface="Poppins"/>
              <a:ea typeface="Poppins"/>
              <a:cs typeface="Poppins"/>
              <a:sym typeface="Poppi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41"/>
          <p:cNvSpPr txBox="1"/>
          <p:nvPr/>
        </p:nvSpPr>
        <p:spPr>
          <a:xfrm>
            <a:off x="2163337" y="713678"/>
            <a:ext cx="5018048" cy="369332"/>
          </a:xfrm>
          <a:prstGeom prst="rect">
            <a:avLst/>
          </a:prstGeom>
          <a:solidFill>
            <a:srgbClr val="00DE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800" u="none" cap="none" strike="noStrike">
                <a:solidFill>
                  <a:srgbClr val="000000"/>
                </a:solidFill>
                <a:latin typeface="Calibri"/>
                <a:ea typeface="Calibri"/>
                <a:cs typeface="Calibri"/>
                <a:sym typeface="Calibri"/>
              </a:rPr>
              <a:t>Implementation and Operational Nonconformities</a:t>
            </a:r>
            <a:endParaRPr b="0" i="0" sz="1400" u="none" cap="none" strike="noStrike">
              <a:solidFill>
                <a:srgbClr val="000000"/>
              </a:solidFill>
              <a:latin typeface="Arial"/>
              <a:ea typeface="Arial"/>
              <a:cs typeface="Arial"/>
              <a:sym typeface="Arial"/>
            </a:endParaRPr>
          </a:p>
        </p:txBody>
      </p:sp>
      <p:sp>
        <p:nvSpPr>
          <p:cNvPr id="1229" name="Google Shape;1229;p141"/>
          <p:cNvSpPr/>
          <p:nvPr/>
        </p:nvSpPr>
        <p:spPr>
          <a:xfrm>
            <a:off x="3508917" y="2088995"/>
            <a:ext cx="2282283" cy="914400"/>
          </a:xfrm>
          <a:prstGeom prst="roundRect">
            <a:avLst>
              <a:gd fmla="val 16667" name="adj"/>
            </a:avLst>
          </a:prstGeom>
          <a:solidFill>
            <a:schemeClr val="lt2"/>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200" u="none" cap="none" strike="noStrike">
                <a:solidFill>
                  <a:schemeClr val="dk1"/>
                </a:solidFill>
                <a:latin typeface="Poppins"/>
                <a:ea typeface="Poppins"/>
                <a:cs typeface="Poppins"/>
                <a:sym typeface="Poppins"/>
              </a:rPr>
              <a:t>Inefficacy of the ISMS</a:t>
            </a:r>
            <a:endParaRPr b="0" i="0" sz="1200" u="none" cap="none" strike="noStrike">
              <a:solidFill>
                <a:schemeClr val="dk1"/>
              </a:solidFill>
              <a:latin typeface="Poppins"/>
              <a:ea typeface="Poppins"/>
              <a:cs typeface="Poppins"/>
              <a:sym typeface="Poppi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42"/>
          <p:cNvSpPr txBox="1"/>
          <p:nvPr/>
        </p:nvSpPr>
        <p:spPr>
          <a:xfrm>
            <a:off x="3586976" y="403672"/>
            <a:ext cx="1505414" cy="307777"/>
          </a:xfrm>
          <a:prstGeom prst="rect">
            <a:avLst/>
          </a:prstGeom>
          <a:solidFill>
            <a:srgbClr val="00DE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Calibri"/>
                <a:ea typeface="Calibri"/>
                <a:cs typeface="Calibri"/>
                <a:sym typeface="Calibri"/>
              </a:rPr>
              <a:t>Meeting Week 09</a:t>
            </a:r>
            <a:endParaRPr b="0" i="0" sz="1400" u="none" cap="none" strike="noStrike">
              <a:solidFill>
                <a:srgbClr val="000000"/>
              </a:solidFill>
              <a:latin typeface="Arial"/>
              <a:ea typeface="Arial"/>
              <a:cs typeface="Arial"/>
              <a:sym typeface="Arial"/>
            </a:endParaRPr>
          </a:p>
        </p:txBody>
      </p:sp>
      <p:graphicFrame>
        <p:nvGraphicFramePr>
          <p:cNvPr id="1235" name="Google Shape;1235;p142"/>
          <p:cNvGraphicFramePr/>
          <p:nvPr/>
        </p:nvGraphicFramePr>
        <p:xfrm>
          <a:off x="1583474" y="889304"/>
          <a:ext cx="3000000" cy="3000000"/>
        </p:xfrm>
        <a:graphic>
          <a:graphicData uri="http://schemas.openxmlformats.org/drawingml/2006/table">
            <a:tbl>
              <a:tblPr bandRow="1">
                <a:noFill/>
                <a:tableStyleId>{D248614F-BCC2-461D-AA3B-BAE4EDE674F1}</a:tableStyleId>
              </a:tblPr>
              <a:tblGrid>
                <a:gridCol w="943950"/>
                <a:gridCol w="4609375"/>
              </a:tblGrid>
              <a:tr h="262650">
                <a:tc>
                  <a:txBody>
                    <a:bodyPr/>
                    <a:lstStyle/>
                    <a:p>
                      <a:pPr indent="0" lvl="0" marL="0" marR="182880" rtl="0" algn="l">
                        <a:lnSpc>
                          <a:spcPct val="110000"/>
                        </a:lnSpc>
                        <a:spcBef>
                          <a:spcPts val="0"/>
                        </a:spcBef>
                        <a:spcAft>
                          <a:spcPts val="0"/>
                        </a:spcAft>
                        <a:buNone/>
                      </a:pPr>
                      <a:r>
                        <a:rPr lang="en-GB" sz="1100" u="none" cap="none" strike="noStrike"/>
                        <a:t>Location:</a:t>
                      </a:r>
                      <a:endParaRPr sz="1100" u="none" cap="none" strike="noStrike">
                        <a:solidFill>
                          <a:srgbClr val="0D0D0D"/>
                        </a:solidFill>
                        <a:latin typeface="Calibri"/>
                        <a:ea typeface="Calibri"/>
                        <a:cs typeface="Calibri"/>
                        <a:sym typeface="Calibri"/>
                      </a:endParaRPr>
                    </a:p>
                  </a:txBody>
                  <a:tcPr marT="0" marB="0" marR="68575" marL="68575"/>
                </a:tc>
                <a:tc>
                  <a:txBody>
                    <a:bodyPr/>
                    <a:lstStyle/>
                    <a:p>
                      <a:pPr indent="0" lvl="0" marL="0" marR="0" rtl="0" algn="l">
                        <a:lnSpc>
                          <a:spcPct val="110000"/>
                        </a:lnSpc>
                        <a:spcBef>
                          <a:spcPts val="0"/>
                        </a:spcBef>
                        <a:spcAft>
                          <a:spcPts val="0"/>
                        </a:spcAft>
                        <a:buNone/>
                      </a:pPr>
                      <a:r>
                        <a:rPr lang="en-GB" sz="1100" u="none" cap="none" strike="noStrike"/>
                        <a:t>14 Sir Christopher Ondaatje Ave Room 163</a:t>
                      </a:r>
                      <a:endParaRPr sz="1100" u="none" cap="none" strike="noStrike">
                        <a:solidFill>
                          <a:srgbClr val="0D0D0D"/>
                        </a:solidFill>
                        <a:latin typeface="Calibri"/>
                        <a:ea typeface="Calibri"/>
                        <a:cs typeface="Calibri"/>
                        <a:sym typeface="Calibri"/>
                      </a:endParaRPr>
                    </a:p>
                  </a:txBody>
                  <a:tcPr marT="0" marB="0" marR="68575" marL="68575"/>
                </a:tc>
              </a:tr>
              <a:tr h="127550">
                <a:tc>
                  <a:txBody>
                    <a:bodyPr/>
                    <a:lstStyle/>
                    <a:p>
                      <a:pPr indent="0" lvl="0" marL="0" marR="182880" rtl="0" algn="l">
                        <a:lnSpc>
                          <a:spcPct val="110000"/>
                        </a:lnSpc>
                        <a:spcBef>
                          <a:spcPts val="0"/>
                        </a:spcBef>
                        <a:spcAft>
                          <a:spcPts val="0"/>
                        </a:spcAft>
                        <a:buNone/>
                      </a:pPr>
                      <a:r>
                        <a:rPr lang="en-GB" sz="1100" u="none" cap="none" strike="noStrike"/>
                        <a:t>Date:</a:t>
                      </a:r>
                      <a:endParaRPr sz="1100" u="none" cap="none" strike="noStrike">
                        <a:solidFill>
                          <a:srgbClr val="0D0D0D"/>
                        </a:solidFill>
                        <a:latin typeface="Calibri"/>
                        <a:ea typeface="Calibri"/>
                        <a:cs typeface="Calibri"/>
                        <a:sym typeface="Calibri"/>
                      </a:endParaRPr>
                    </a:p>
                  </a:txBody>
                  <a:tcPr marT="0" marB="0" marR="68575" marL="68575"/>
                </a:tc>
                <a:tc>
                  <a:txBody>
                    <a:bodyPr/>
                    <a:lstStyle/>
                    <a:p>
                      <a:pPr indent="0" lvl="0" marL="0" marR="0" rtl="0" algn="l">
                        <a:lnSpc>
                          <a:spcPct val="110000"/>
                        </a:lnSpc>
                        <a:spcBef>
                          <a:spcPts val="0"/>
                        </a:spcBef>
                        <a:spcAft>
                          <a:spcPts val="0"/>
                        </a:spcAft>
                        <a:buNone/>
                      </a:pPr>
                      <a:r>
                        <a:rPr lang="en-GB" sz="1100" u="none" cap="none" strike="noStrike"/>
                        <a:t>04/10/2023</a:t>
                      </a:r>
                      <a:endParaRPr sz="1100" u="none" cap="none" strike="noStrike">
                        <a:solidFill>
                          <a:srgbClr val="0D0D0D"/>
                        </a:solidFill>
                        <a:latin typeface="Calibri"/>
                        <a:ea typeface="Calibri"/>
                        <a:cs typeface="Calibri"/>
                        <a:sym typeface="Calibri"/>
                      </a:endParaRPr>
                    </a:p>
                  </a:txBody>
                  <a:tcPr marT="0" marB="0" marR="68575" marL="68575"/>
                </a:tc>
              </a:tr>
              <a:tr h="127550">
                <a:tc>
                  <a:txBody>
                    <a:bodyPr/>
                    <a:lstStyle/>
                    <a:p>
                      <a:pPr indent="0" lvl="0" marL="0" marR="182880" rtl="0" algn="l">
                        <a:lnSpc>
                          <a:spcPct val="110000"/>
                        </a:lnSpc>
                        <a:spcBef>
                          <a:spcPts val="0"/>
                        </a:spcBef>
                        <a:spcAft>
                          <a:spcPts val="0"/>
                        </a:spcAft>
                        <a:buNone/>
                      </a:pPr>
                      <a:r>
                        <a:rPr lang="en-GB" sz="1100" u="none" cap="none" strike="noStrike"/>
                        <a:t>Time:</a:t>
                      </a:r>
                      <a:endParaRPr sz="1100" u="none" cap="none" strike="noStrike">
                        <a:solidFill>
                          <a:srgbClr val="0D0D0D"/>
                        </a:solidFill>
                        <a:latin typeface="Calibri"/>
                        <a:ea typeface="Calibri"/>
                        <a:cs typeface="Calibri"/>
                        <a:sym typeface="Calibri"/>
                      </a:endParaRPr>
                    </a:p>
                  </a:txBody>
                  <a:tcPr marT="0" marB="0" marR="68575" marL="68575"/>
                </a:tc>
                <a:tc>
                  <a:txBody>
                    <a:bodyPr/>
                    <a:lstStyle/>
                    <a:p>
                      <a:pPr indent="0" lvl="0" marL="0" marR="0" rtl="0" algn="l">
                        <a:lnSpc>
                          <a:spcPct val="110000"/>
                        </a:lnSpc>
                        <a:spcBef>
                          <a:spcPts val="0"/>
                        </a:spcBef>
                        <a:spcAft>
                          <a:spcPts val="0"/>
                        </a:spcAft>
                        <a:buNone/>
                      </a:pPr>
                      <a:r>
                        <a:rPr lang="en-GB" sz="1100" u="none" cap="none" strike="noStrike"/>
                        <a:t>11:00 am to 1:00 pm</a:t>
                      </a:r>
                      <a:endParaRPr sz="1100" u="none" cap="none" strike="noStrike">
                        <a:solidFill>
                          <a:srgbClr val="0D0D0D"/>
                        </a:solidFill>
                        <a:latin typeface="Calibri"/>
                        <a:ea typeface="Calibri"/>
                        <a:cs typeface="Calibri"/>
                        <a:sym typeface="Calibri"/>
                      </a:endParaRPr>
                    </a:p>
                  </a:txBody>
                  <a:tcPr marT="0" marB="0" marR="68575" marL="68575"/>
                </a:tc>
              </a:tr>
              <a:tr h="830600">
                <a:tc>
                  <a:txBody>
                    <a:bodyPr/>
                    <a:lstStyle/>
                    <a:p>
                      <a:pPr indent="0" lvl="0" marL="0" marR="182880" rtl="0" algn="l">
                        <a:lnSpc>
                          <a:spcPct val="110000"/>
                        </a:lnSpc>
                        <a:spcBef>
                          <a:spcPts val="0"/>
                        </a:spcBef>
                        <a:spcAft>
                          <a:spcPts val="0"/>
                        </a:spcAft>
                        <a:buNone/>
                      </a:pPr>
                      <a:r>
                        <a:rPr lang="en-GB" sz="1100" u="none" cap="none" strike="noStrike"/>
                        <a:t>Attendees:</a:t>
                      </a:r>
                      <a:endParaRPr sz="1100" u="none" cap="none" strike="noStrike">
                        <a:solidFill>
                          <a:srgbClr val="0D0D0D"/>
                        </a:solidFill>
                        <a:latin typeface="Calibri"/>
                        <a:ea typeface="Calibri"/>
                        <a:cs typeface="Calibri"/>
                        <a:sym typeface="Calibri"/>
                      </a:endParaRPr>
                    </a:p>
                  </a:txBody>
                  <a:tcPr marT="0" marB="0" marR="68575" marL="68575"/>
                </a:tc>
                <a:tc>
                  <a:txBody>
                    <a:bodyPr/>
                    <a:lstStyle/>
                    <a:p>
                      <a:pPr indent="0" lvl="0" marL="0" marR="0" rtl="0" algn="l">
                        <a:lnSpc>
                          <a:spcPct val="110000"/>
                        </a:lnSpc>
                        <a:spcBef>
                          <a:spcPts val="0"/>
                        </a:spcBef>
                        <a:spcAft>
                          <a:spcPts val="0"/>
                        </a:spcAft>
                        <a:buNone/>
                      </a:pPr>
                      <a:r>
                        <a:rPr lang="en-GB" sz="1100" u="none" cap="none" strike="noStrike"/>
                        <a:t>48038679 Deepanshu Chandna, 44379455 Yuchen Yang, 47905085 Hasanul Banna, 48089133 Md Shimul Hossain, 47901306 Jacqueline Dela Rosa , 46139206 Guangye Li</a:t>
                      </a:r>
                      <a:endParaRPr sz="1100" u="none" cap="none" strike="noStrike">
                        <a:solidFill>
                          <a:srgbClr val="0D0D0D"/>
                        </a:solidFill>
                        <a:latin typeface="Calibri"/>
                        <a:ea typeface="Calibri"/>
                        <a:cs typeface="Calibri"/>
                        <a:sym typeface="Calibri"/>
                      </a:endParaRPr>
                    </a:p>
                  </a:txBody>
                  <a:tcPr marT="0" marB="0" marR="68575" marL="68575"/>
                </a:tc>
              </a:tr>
            </a:tbl>
          </a:graphicData>
        </a:graphic>
      </p:graphicFrame>
      <p:sp>
        <p:nvSpPr>
          <p:cNvPr id="1236" name="Google Shape;1236;p142"/>
          <p:cNvSpPr txBox="1"/>
          <p:nvPr/>
        </p:nvSpPr>
        <p:spPr>
          <a:xfrm>
            <a:off x="1449659" y="2230407"/>
            <a:ext cx="6196361" cy="682686"/>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0" i="0" lang="en-GB" sz="1400" u="none" cap="none" strike="noStrike">
                <a:solidFill>
                  <a:srgbClr val="0D0D0D"/>
                </a:solidFill>
                <a:latin typeface="Calibri"/>
                <a:ea typeface="Calibri"/>
                <a:cs typeface="Calibri"/>
                <a:sym typeface="Calibri"/>
              </a:rPr>
              <a:t>TOPIC: </a:t>
            </a:r>
            <a:endParaRPr/>
          </a:p>
          <a:p>
            <a:pPr indent="0" lvl="0" marL="0" marR="0" rtl="0" algn="l">
              <a:lnSpc>
                <a:spcPct val="110000"/>
              </a:lnSpc>
              <a:spcBef>
                <a:spcPts val="1000"/>
              </a:spcBef>
              <a:spcAft>
                <a:spcPts val="0"/>
              </a:spcAft>
              <a:buNone/>
            </a:pPr>
            <a:r>
              <a:rPr b="0" i="0" lang="en-GB" sz="1400" u="none" cap="none" strike="noStrike">
                <a:solidFill>
                  <a:srgbClr val="0D0D0D"/>
                </a:solidFill>
                <a:latin typeface="Calibri"/>
                <a:ea typeface="Calibri"/>
                <a:cs typeface="Calibri"/>
                <a:sym typeface="Calibri"/>
              </a:rPr>
              <a:t>1. Systematic Review of Comments on Our Existing ISMS from Internal Audits</a:t>
            </a:r>
            <a:endParaRPr b="0" i="0" sz="1400" u="none" cap="none" strike="noStrike">
              <a:solidFill>
                <a:srgbClr val="0D0D0D"/>
              </a:solidFill>
              <a:latin typeface="Calibri"/>
              <a:ea typeface="Calibri"/>
              <a:cs typeface="Calibri"/>
              <a:sym typeface="Calibri"/>
            </a:endParaRPr>
          </a:p>
        </p:txBody>
      </p:sp>
      <p:sp>
        <p:nvSpPr>
          <p:cNvPr id="1237" name="Google Shape;1237;p142"/>
          <p:cNvSpPr txBox="1"/>
          <p:nvPr/>
        </p:nvSpPr>
        <p:spPr>
          <a:xfrm>
            <a:off x="1449659" y="2913093"/>
            <a:ext cx="679109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Calibri"/>
                <a:ea typeface="Calibri"/>
                <a:cs typeface="Calibri"/>
                <a:sym typeface="Calibri"/>
              </a:rPr>
              <a:t>2. Discussion on Core Documents Needed for Final External Assessment of our ISMS</a:t>
            </a:r>
            <a:endParaRPr b="0" i="0" sz="1400" u="none" cap="none" strike="noStrike">
              <a:solidFill>
                <a:srgbClr val="000000"/>
              </a:solidFill>
              <a:latin typeface="Arial"/>
              <a:ea typeface="Arial"/>
              <a:cs typeface="Arial"/>
              <a:sym typeface="Arial"/>
            </a:endParaRPr>
          </a:p>
        </p:txBody>
      </p:sp>
      <p:sp>
        <p:nvSpPr>
          <p:cNvPr id="1238" name="Google Shape;1238;p142"/>
          <p:cNvSpPr txBox="1"/>
          <p:nvPr/>
        </p:nvSpPr>
        <p:spPr>
          <a:xfrm>
            <a:off x="1449659" y="3192854"/>
            <a:ext cx="641566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Calibri"/>
                <a:ea typeface="Calibri"/>
                <a:cs typeface="Calibri"/>
                <a:sym typeface="Calibri"/>
              </a:rPr>
              <a:t>3. Engagement with Our Internal Auditor Regarding Openfair Risk Analytics Tool</a:t>
            </a:r>
            <a:endParaRPr b="0" i="0" sz="1400" u="none" cap="none" strike="noStrike">
              <a:solidFill>
                <a:srgbClr val="000000"/>
              </a:solidFill>
              <a:latin typeface="Arial"/>
              <a:ea typeface="Arial"/>
              <a:cs typeface="Arial"/>
              <a:sym typeface="Arial"/>
            </a:endParaRPr>
          </a:p>
        </p:txBody>
      </p:sp>
      <p:sp>
        <p:nvSpPr>
          <p:cNvPr id="1239" name="Google Shape;1239;p142"/>
          <p:cNvSpPr txBox="1"/>
          <p:nvPr/>
        </p:nvSpPr>
        <p:spPr>
          <a:xfrm>
            <a:off x="1449660" y="3495397"/>
            <a:ext cx="679109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Calibri"/>
                <a:ea typeface="Calibri"/>
                <a:cs typeface="Calibri"/>
                <a:sym typeface="Calibri"/>
              </a:rPr>
              <a:t>4. Discussion on Business Impact Analysis (BIA) and Creation of Business Continuity Plan Document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graphicFrame>
        <p:nvGraphicFramePr>
          <p:cNvPr id="1244" name="Google Shape;1244;p143"/>
          <p:cNvGraphicFramePr/>
          <p:nvPr/>
        </p:nvGraphicFramePr>
        <p:xfrm>
          <a:off x="1516567" y="268924"/>
          <a:ext cx="3000000" cy="3000000"/>
        </p:xfrm>
        <a:graphic>
          <a:graphicData uri="http://schemas.openxmlformats.org/drawingml/2006/table">
            <a:tbl>
              <a:tblPr bandRow="1">
                <a:noFill/>
                <a:tableStyleId>{C184A213-8D7E-443E-85B8-7CF45975B52D}</a:tableStyleId>
              </a:tblPr>
              <a:tblGrid>
                <a:gridCol w="1765550"/>
                <a:gridCol w="1351375"/>
                <a:gridCol w="1352000"/>
                <a:gridCol w="1352000"/>
              </a:tblGrid>
              <a:tr h="264150">
                <a:tc>
                  <a:txBody>
                    <a:bodyPr/>
                    <a:lstStyle/>
                    <a:p>
                      <a:pPr indent="0" lvl="0" marL="0" marR="0" rtl="0" algn="l">
                        <a:lnSpc>
                          <a:spcPct val="110000"/>
                        </a:lnSpc>
                        <a:spcBef>
                          <a:spcPts val="0"/>
                        </a:spcBef>
                        <a:spcAft>
                          <a:spcPts val="0"/>
                        </a:spcAft>
                        <a:buNone/>
                      </a:pPr>
                      <a:r>
                        <a:rPr lang="en-GB" sz="1100" u="none" cap="none" strike="noStrike"/>
                        <a:t>Action items</a:t>
                      </a:r>
                      <a:endParaRPr b="1" sz="1100" u="none" cap="none" strike="noStrike">
                        <a:solidFill>
                          <a:srgbClr val="0D0D0D"/>
                        </a:solidFill>
                        <a:latin typeface="Calibri"/>
                        <a:ea typeface="Calibri"/>
                        <a:cs typeface="Calibri"/>
                        <a:sym typeface="Calibri"/>
                      </a:endParaRPr>
                    </a:p>
                  </a:txBody>
                  <a:tcPr marT="0" marB="0" marR="68575" marL="68575"/>
                </a:tc>
                <a:tc>
                  <a:txBody>
                    <a:bodyPr/>
                    <a:lstStyle/>
                    <a:p>
                      <a:pPr indent="0" lvl="0" marL="0" marR="0" rtl="0" algn="l">
                        <a:lnSpc>
                          <a:spcPct val="110000"/>
                        </a:lnSpc>
                        <a:spcBef>
                          <a:spcPts val="0"/>
                        </a:spcBef>
                        <a:spcAft>
                          <a:spcPts val="0"/>
                        </a:spcAft>
                        <a:buNone/>
                      </a:pPr>
                      <a:r>
                        <a:rPr lang="en-GB" sz="1100" u="none" cap="none" strike="noStrike"/>
                        <a:t>Owner(s)</a:t>
                      </a:r>
                      <a:endParaRPr b="1" sz="1100" u="none" cap="none" strike="noStrike">
                        <a:solidFill>
                          <a:srgbClr val="0D0D0D"/>
                        </a:solidFill>
                        <a:latin typeface="Calibri"/>
                        <a:ea typeface="Calibri"/>
                        <a:cs typeface="Calibri"/>
                        <a:sym typeface="Calibri"/>
                      </a:endParaRPr>
                    </a:p>
                  </a:txBody>
                  <a:tcPr marT="0" marB="0" marR="68575" marL="68575"/>
                </a:tc>
                <a:tc>
                  <a:txBody>
                    <a:bodyPr/>
                    <a:lstStyle/>
                    <a:p>
                      <a:pPr indent="0" lvl="0" marL="0" marR="0" rtl="0" algn="l">
                        <a:lnSpc>
                          <a:spcPct val="110000"/>
                        </a:lnSpc>
                        <a:spcBef>
                          <a:spcPts val="0"/>
                        </a:spcBef>
                        <a:spcAft>
                          <a:spcPts val="0"/>
                        </a:spcAft>
                        <a:buNone/>
                      </a:pPr>
                      <a:r>
                        <a:rPr lang="en-GB" sz="1100" u="none" cap="none" strike="noStrike"/>
                        <a:t>Deadline</a:t>
                      </a:r>
                      <a:endParaRPr b="1" sz="1100" u="none" cap="none" strike="noStrike">
                        <a:solidFill>
                          <a:srgbClr val="0D0D0D"/>
                        </a:solidFill>
                        <a:latin typeface="Calibri"/>
                        <a:ea typeface="Calibri"/>
                        <a:cs typeface="Calibri"/>
                        <a:sym typeface="Calibri"/>
                      </a:endParaRPr>
                    </a:p>
                  </a:txBody>
                  <a:tcPr marT="0" marB="0" marR="68575" marL="68575"/>
                </a:tc>
                <a:tc>
                  <a:txBody>
                    <a:bodyPr/>
                    <a:lstStyle/>
                    <a:p>
                      <a:pPr indent="0" lvl="0" marL="0" marR="0" rtl="0" algn="l">
                        <a:lnSpc>
                          <a:spcPct val="110000"/>
                        </a:lnSpc>
                        <a:spcBef>
                          <a:spcPts val="0"/>
                        </a:spcBef>
                        <a:spcAft>
                          <a:spcPts val="0"/>
                        </a:spcAft>
                        <a:buNone/>
                      </a:pPr>
                      <a:r>
                        <a:rPr lang="en-GB" sz="1100" u="none" cap="none" strike="noStrike"/>
                        <a:t>Status</a:t>
                      </a:r>
                      <a:endParaRPr b="1" sz="1100" u="none" cap="none" strike="noStrike">
                        <a:solidFill>
                          <a:srgbClr val="0D0D0D"/>
                        </a:solidFill>
                        <a:latin typeface="Calibri"/>
                        <a:ea typeface="Calibri"/>
                        <a:cs typeface="Calibri"/>
                        <a:sym typeface="Calibri"/>
                      </a:endParaRPr>
                    </a:p>
                  </a:txBody>
                  <a:tcPr marT="0" marB="0" marR="68575" marL="68575"/>
                </a:tc>
              </a:tr>
              <a:tr h="543925">
                <a:tc>
                  <a:txBody>
                    <a:bodyPr/>
                    <a:lstStyle/>
                    <a:p>
                      <a:pPr indent="0" lvl="0" marL="0" marR="0" rtl="0" algn="l">
                        <a:lnSpc>
                          <a:spcPct val="110000"/>
                        </a:lnSpc>
                        <a:spcBef>
                          <a:spcPts val="0"/>
                        </a:spcBef>
                        <a:spcAft>
                          <a:spcPts val="0"/>
                        </a:spcAft>
                        <a:buNone/>
                      </a:pPr>
                      <a:r>
                        <a:rPr lang="en-GB" sz="1100" u="none" cap="none" strike="noStrike"/>
                        <a:t>Identify and fix gaps in the existing ISMS</a:t>
                      </a:r>
                      <a:endParaRPr sz="1100" u="none" cap="none" strike="noStrike">
                        <a:solidFill>
                          <a:srgbClr val="0D0D0D"/>
                        </a:solidFill>
                        <a:latin typeface="Calibri"/>
                        <a:ea typeface="Calibri"/>
                        <a:cs typeface="Calibri"/>
                        <a:sym typeface="Calibri"/>
                      </a:endParaRPr>
                    </a:p>
                  </a:txBody>
                  <a:tcPr marT="0" marB="0" marR="68575" marL="68575"/>
                </a:tc>
                <a:tc>
                  <a:txBody>
                    <a:bodyPr/>
                    <a:lstStyle/>
                    <a:p>
                      <a:pPr indent="0" lvl="0" marL="0" marR="0" rtl="0" algn="l">
                        <a:lnSpc>
                          <a:spcPct val="110000"/>
                        </a:lnSpc>
                        <a:spcBef>
                          <a:spcPts val="0"/>
                        </a:spcBef>
                        <a:spcAft>
                          <a:spcPts val="0"/>
                        </a:spcAft>
                        <a:buNone/>
                      </a:pPr>
                      <a:r>
                        <a:rPr lang="en-GB" sz="1100" u="none" cap="none" strike="noStrike"/>
                        <a:t>All members</a:t>
                      </a:r>
                      <a:endParaRPr sz="1100" u="none" cap="none" strike="noStrike">
                        <a:solidFill>
                          <a:srgbClr val="0D0D0D"/>
                        </a:solidFill>
                        <a:latin typeface="Calibri"/>
                        <a:ea typeface="Calibri"/>
                        <a:cs typeface="Calibri"/>
                        <a:sym typeface="Calibri"/>
                      </a:endParaRPr>
                    </a:p>
                  </a:txBody>
                  <a:tcPr marT="0" marB="0" marR="68575" marL="68575"/>
                </a:tc>
                <a:tc>
                  <a:txBody>
                    <a:bodyPr/>
                    <a:lstStyle/>
                    <a:p>
                      <a:pPr indent="0" lvl="0" marL="0" marR="0" rtl="0" algn="l">
                        <a:lnSpc>
                          <a:spcPct val="110000"/>
                        </a:lnSpc>
                        <a:spcBef>
                          <a:spcPts val="0"/>
                        </a:spcBef>
                        <a:spcAft>
                          <a:spcPts val="0"/>
                        </a:spcAft>
                        <a:buNone/>
                      </a:pPr>
                      <a:r>
                        <a:rPr lang="en-GB" sz="1100" u="none" cap="none" strike="noStrike"/>
                        <a:t>27/10/2023</a:t>
                      </a:r>
                      <a:endParaRPr sz="1100" u="none" cap="none" strike="noStrike">
                        <a:solidFill>
                          <a:srgbClr val="0D0D0D"/>
                        </a:solidFill>
                        <a:latin typeface="Calibri"/>
                        <a:ea typeface="Calibri"/>
                        <a:cs typeface="Calibri"/>
                        <a:sym typeface="Calibri"/>
                      </a:endParaRPr>
                    </a:p>
                  </a:txBody>
                  <a:tcPr marT="0" marB="0" marR="68575" marL="68575"/>
                </a:tc>
                <a:tc>
                  <a:txBody>
                    <a:bodyPr/>
                    <a:lstStyle/>
                    <a:p>
                      <a:pPr indent="0" lvl="0" marL="0" marR="0" rtl="0" algn="l">
                        <a:lnSpc>
                          <a:spcPct val="110000"/>
                        </a:lnSpc>
                        <a:spcBef>
                          <a:spcPts val="0"/>
                        </a:spcBef>
                        <a:spcAft>
                          <a:spcPts val="0"/>
                        </a:spcAft>
                        <a:buNone/>
                      </a:pPr>
                      <a:r>
                        <a:rPr lang="en-GB" sz="1100" u="none" cap="none" strike="noStrike"/>
                        <a:t>In progress</a:t>
                      </a:r>
                      <a:endParaRPr sz="1100" u="none" cap="none" strike="noStrike">
                        <a:solidFill>
                          <a:srgbClr val="0D0D0D"/>
                        </a:solidFill>
                        <a:latin typeface="Calibri"/>
                        <a:ea typeface="Calibri"/>
                        <a:cs typeface="Calibri"/>
                        <a:sym typeface="Calibri"/>
                      </a:endParaRPr>
                    </a:p>
                  </a:txBody>
                  <a:tcPr marT="0" marB="0" marR="68575" marL="68575"/>
                </a:tc>
              </a:tr>
              <a:tr h="1103450">
                <a:tc>
                  <a:txBody>
                    <a:bodyPr/>
                    <a:lstStyle/>
                    <a:p>
                      <a:pPr indent="0" lvl="0" marL="0" marR="0" rtl="0" algn="l">
                        <a:lnSpc>
                          <a:spcPct val="110000"/>
                        </a:lnSpc>
                        <a:spcBef>
                          <a:spcPts val="0"/>
                        </a:spcBef>
                        <a:spcAft>
                          <a:spcPts val="0"/>
                        </a:spcAft>
                        <a:buNone/>
                      </a:pPr>
                      <a:r>
                        <a:rPr lang="en-GB" sz="1100" u="none" cap="none" strike="noStrike"/>
                        <a:t>Finalize Loss Calculations using </a:t>
                      </a:r>
                      <a:r>
                        <a:rPr lang="en-GB" sz="1100"/>
                        <a:t>Open Fair</a:t>
                      </a:r>
                      <a:r>
                        <a:rPr lang="en-GB" sz="1100" u="none" cap="none" strike="noStrike"/>
                        <a:t> risk analytics tool</a:t>
                      </a:r>
                      <a:endParaRPr sz="1100" u="none" cap="none" strike="noStrike">
                        <a:solidFill>
                          <a:srgbClr val="0D0D0D"/>
                        </a:solidFill>
                        <a:latin typeface="Calibri"/>
                        <a:ea typeface="Calibri"/>
                        <a:cs typeface="Calibri"/>
                        <a:sym typeface="Calibri"/>
                      </a:endParaRPr>
                    </a:p>
                  </a:txBody>
                  <a:tcPr marT="0" marB="0" marR="68575" marL="68575"/>
                </a:tc>
                <a:tc>
                  <a:txBody>
                    <a:bodyPr/>
                    <a:lstStyle/>
                    <a:p>
                      <a:pPr indent="0" lvl="0" marL="0" marR="0" rtl="0" algn="l">
                        <a:lnSpc>
                          <a:spcPct val="110000"/>
                        </a:lnSpc>
                        <a:spcBef>
                          <a:spcPts val="0"/>
                        </a:spcBef>
                        <a:spcAft>
                          <a:spcPts val="0"/>
                        </a:spcAft>
                        <a:buNone/>
                      </a:pPr>
                      <a:r>
                        <a:rPr lang="en-GB" sz="1100" u="none" cap="none" strike="noStrike"/>
                        <a:t>All members</a:t>
                      </a:r>
                      <a:endParaRPr sz="1100" u="none" cap="none" strike="noStrike">
                        <a:solidFill>
                          <a:srgbClr val="0D0D0D"/>
                        </a:solidFill>
                        <a:latin typeface="Calibri"/>
                        <a:ea typeface="Calibri"/>
                        <a:cs typeface="Calibri"/>
                        <a:sym typeface="Calibri"/>
                      </a:endParaRPr>
                    </a:p>
                  </a:txBody>
                  <a:tcPr marT="0" marB="0" marR="68575" marL="68575"/>
                </a:tc>
                <a:tc>
                  <a:txBody>
                    <a:bodyPr/>
                    <a:lstStyle/>
                    <a:p>
                      <a:pPr indent="0" lvl="0" marL="0" marR="0" rtl="0" algn="l">
                        <a:lnSpc>
                          <a:spcPct val="110000"/>
                        </a:lnSpc>
                        <a:spcBef>
                          <a:spcPts val="0"/>
                        </a:spcBef>
                        <a:spcAft>
                          <a:spcPts val="0"/>
                        </a:spcAft>
                        <a:buNone/>
                      </a:pPr>
                      <a:r>
                        <a:rPr lang="en-GB" sz="1100" u="none" cap="none" strike="noStrike"/>
                        <a:t>07/10/2023</a:t>
                      </a:r>
                      <a:endParaRPr sz="1100" u="none" cap="none" strike="noStrike">
                        <a:solidFill>
                          <a:srgbClr val="0D0D0D"/>
                        </a:solidFill>
                        <a:latin typeface="Calibri"/>
                        <a:ea typeface="Calibri"/>
                        <a:cs typeface="Calibri"/>
                        <a:sym typeface="Calibri"/>
                      </a:endParaRPr>
                    </a:p>
                  </a:txBody>
                  <a:tcPr marT="0" marB="0" marR="68575" marL="68575"/>
                </a:tc>
                <a:tc>
                  <a:txBody>
                    <a:bodyPr/>
                    <a:lstStyle/>
                    <a:p>
                      <a:pPr indent="0" lvl="0" marL="0" marR="0" rtl="0" algn="l">
                        <a:lnSpc>
                          <a:spcPct val="110000"/>
                        </a:lnSpc>
                        <a:spcBef>
                          <a:spcPts val="0"/>
                        </a:spcBef>
                        <a:spcAft>
                          <a:spcPts val="0"/>
                        </a:spcAft>
                        <a:buNone/>
                      </a:pPr>
                      <a:r>
                        <a:rPr lang="en-GB" sz="1100" u="none" cap="none" strike="noStrike"/>
                        <a:t>In progress</a:t>
                      </a:r>
                      <a:endParaRPr sz="1100" u="none" cap="none" strike="noStrike">
                        <a:solidFill>
                          <a:srgbClr val="0D0D0D"/>
                        </a:solidFill>
                        <a:latin typeface="Calibri"/>
                        <a:ea typeface="Calibri"/>
                        <a:cs typeface="Calibri"/>
                        <a:sym typeface="Calibri"/>
                      </a:endParaRPr>
                    </a:p>
                  </a:txBody>
                  <a:tcPr marT="0" marB="0" marR="68575" marL="68575"/>
                </a:tc>
              </a:tr>
              <a:tr h="264150">
                <a:tc>
                  <a:txBody>
                    <a:bodyPr/>
                    <a:lstStyle/>
                    <a:p>
                      <a:pPr indent="0" lvl="0" marL="0" marR="0" rtl="0" algn="l">
                        <a:lnSpc>
                          <a:spcPct val="110000"/>
                        </a:lnSpc>
                        <a:spcBef>
                          <a:spcPts val="0"/>
                        </a:spcBef>
                        <a:spcAft>
                          <a:spcPts val="0"/>
                        </a:spcAft>
                        <a:buNone/>
                      </a:pPr>
                      <a:r>
                        <a:rPr lang="en-GB" sz="1100" u="none" cap="none" strike="noStrike"/>
                        <a:t>Conduct BIA</a:t>
                      </a:r>
                      <a:endParaRPr sz="1100" u="none" cap="none" strike="noStrike">
                        <a:solidFill>
                          <a:srgbClr val="0D0D0D"/>
                        </a:solidFill>
                        <a:latin typeface="Calibri"/>
                        <a:ea typeface="Calibri"/>
                        <a:cs typeface="Calibri"/>
                        <a:sym typeface="Calibri"/>
                      </a:endParaRPr>
                    </a:p>
                  </a:txBody>
                  <a:tcPr marT="0" marB="0" marR="68575" marL="68575"/>
                </a:tc>
                <a:tc>
                  <a:txBody>
                    <a:bodyPr/>
                    <a:lstStyle/>
                    <a:p>
                      <a:pPr indent="0" lvl="0" marL="0" marR="0" rtl="0" algn="l">
                        <a:lnSpc>
                          <a:spcPct val="110000"/>
                        </a:lnSpc>
                        <a:spcBef>
                          <a:spcPts val="0"/>
                        </a:spcBef>
                        <a:spcAft>
                          <a:spcPts val="0"/>
                        </a:spcAft>
                        <a:buNone/>
                      </a:pPr>
                      <a:r>
                        <a:rPr lang="en-GB" sz="1100" u="none" cap="none" strike="noStrike"/>
                        <a:t>All members</a:t>
                      </a:r>
                      <a:endParaRPr sz="1100" u="none" cap="none" strike="noStrike">
                        <a:solidFill>
                          <a:srgbClr val="0D0D0D"/>
                        </a:solidFill>
                        <a:latin typeface="Calibri"/>
                        <a:ea typeface="Calibri"/>
                        <a:cs typeface="Calibri"/>
                        <a:sym typeface="Calibri"/>
                      </a:endParaRPr>
                    </a:p>
                  </a:txBody>
                  <a:tcPr marT="0" marB="0" marR="68575" marL="68575"/>
                </a:tc>
                <a:tc>
                  <a:txBody>
                    <a:bodyPr/>
                    <a:lstStyle/>
                    <a:p>
                      <a:pPr indent="0" lvl="0" marL="0" marR="0" rtl="0" algn="l">
                        <a:lnSpc>
                          <a:spcPct val="110000"/>
                        </a:lnSpc>
                        <a:spcBef>
                          <a:spcPts val="0"/>
                        </a:spcBef>
                        <a:spcAft>
                          <a:spcPts val="0"/>
                        </a:spcAft>
                        <a:buNone/>
                      </a:pPr>
                      <a:r>
                        <a:rPr lang="en-GB" sz="1100" u="none" cap="none" strike="noStrike"/>
                        <a:t>08/10/2023</a:t>
                      </a:r>
                      <a:endParaRPr sz="1100" u="none" cap="none" strike="noStrike">
                        <a:solidFill>
                          <a:srgbClr val="0D0D0D"/>
                        </a:solidFill>
                        <a:latin typeface="Calibri"/>
                        <a:ea typeface="Calibri"/>
                        <a:cs typeface="Calibri"/>
                        <a:sym typeface="Calibri"/>
                      </a:endParaRPr>
                    </a:p>
                  </a:txBody>
                  <a:tcPr marT="0" marB="0" marR="68575" marL="68575"/>
                </a:tc>
                <a:tc>
                  <a:txBody>
                    <a:bodyPr/>
                    <a:lstStyle/>
                    <a:p>
                      <a:pPr indent="0" lvl="0" marL="0" marR="0" rtl="0" algn="l">
                        <a:lnSpc>
                          <a:spcPct val="110000"/>
                        </a:lnSpc>
                        <a:spcBef>
                          <a:spcPts val="0"/>
                        </a:spcBef>
                        <a:spcAft>
                          <a:spcPts val="0"/>
                        </a:spcAft>
                        <a:buNone/>
                      </a:pPr>
                      <a:r>
                        <a:rPr lang="en-GB" sz="1100" u="none" cap="none" strike="noStrike"/>
                        <a:t>To do</a:t>
                      </a:r>
                      <a:endParaRPr sz="1100" u="none" cap="none" strike="noStrike">
                        <a:solidFill>
                          <a:srgbClr val="0D0D0D"/>
                        </a:solidFill>
                        <a:latin typeface="Calibri"/>
                        <a:ea typeface="Calibri"/>
                        <a:cs typeface="Calibri"/>
                        <a:sym typeface="Calibri"/>
                      </a:endParaRPr>
                    </a:p>
                  </a:txBody>
                  <a:tcPr marT="0" marB="0" marR="68575" marL="68575"/>
                </a:tc>
              </a:tr>
              <a:tr h="543925">
                <a:tc>
                  <a:txBody>
                    <a:bodyPr/>
                    <a:lstStyle/>
                    <a:p>
                      <a:pPr indent="0" lvl="0" marL="0" marR="0" rtl="0" algn="l">
                        <a:lnSpc>
                          <a:spcPct val="110000"/>
                        </a:lnSpc>
                        <a:spcBef>
                          <a:spcPts val="0"/>
                        </a:spcBef>
                        <a:spcAft>
                          <a:spcPts val="0"/>
                        </a:spcAft>
                        <a:buNone/>
                      </a:pPr>
                      <a:r>
                        <a:rPr lang="en-GB" sz="1100" u="none" cap="none" strike="noStrike"/>
                        <a:t>Create BCP document</a:t>
                      </a:r>
                      <a:endParaRPr sz="1100" u="none" cap="none" strike="noStrike">
                        <a:solidFill>
                          <a:srgbClr val="0D0D0D"/>
                        </a:solidFill>
                        <a:latin typeface="Calibri"/>
                        <a:ea typeface="Calibri"/>
                        <a:cs typeface="Calibri"/>
                        <a:sym typeface="Calibri"/>
                      </a:endParaRPr>
                    </a:p>
                  </a:txBody>
                  <a:tcPr marT="0" marB="0" marR="68575" marL="68575"/>
                </a:tc>
                <a:tc>
                  <a:txBody>
                    <a:bodyPr/>
                    <a:lstStyle/>
                    <a:p>
                      <a:pPr indent="0" lvl="0" marL="0" marR="0" rtl="0" algn="l">
                        <a:lnSpc>
                          <a:spcPct val="110000"/>
                        </a:lnSpc>
                        <a:spcBef>
                          <a:spcPts val="0"/>
                        </a:spcBef>
                        <a:spcAft>
                          <a:spcPts val="0"/>
                        </a:spcAft>
                        <a:buNone/>
                      </a:pPr>
                      <a:r>
                        <a:rPr lang="en-GB" sz="1100" u="none" cap="none" strike="noStrike"/>
                        <a:t>All members</a:t>
                      </a:r>
                      <a:endParaRPr sz="1100" u="none" cap="none" strike="noStrike">
                        <a:solidFill>
                          <a:srgbClr val="0D0D0D"/>
                        </a:solidFill>
                        <a:latin typeface="Calibri"/>
                        <a:ea typeface="Calibri"/>
                        <a:cs typeface="Calibri"/>
                        <a:sym typeface="Calibri"/>
                      </a:endParaRPr>
                    </a:p>
                  </a:txBody>
                  <a:tcPr marT="0" marB="0" marR="68575" marL="68575"/>
                </a:tc>
                <a:tc>
                  <a:txBody>
                    <a:bodyPr/>
                    <a:lstStyle/>
                    <a:p>
                      <a:pPr indent="0" lvl="0" marL="0" marR="0" rtl="0" algn="l">
                        <a:lnSpc>
                          <a:spcPct val="110000"/>
                        </a:lnSpc>
                        <a:spcBef>
                          <a:spcPts val="0"/>
                        </a:spcBef>
                        <a:spcAft>
                          <a:spcPts val="0"/>
                        </a:spcAft>
                        <a:buNone/>
                      </a:pPr>
                      <a:r>
                        <a:rPr lang="en-GB" sz="1100" u="none" cap="none" strike="noStrike"/>
                        <a:t>08/10/2023</a:t>
                      </a:r>
                      <a:endParaRPr sz="1100" u="none" cap="none" strike="noStrike">
                        <a:solidFill>
                          <a:srgbClr val="0D0D0D"/>
                        </a:solidFill>
                        <a:latin typeface="Calibri"/>
                        <a:ea typeface="Calibri"/>
                        <a:cs typeface="Calibri"/>
                        <a:sym typeface="Calibri"/>
                      </a:endParaRPr>
                    </a:p>
                  </a:txBody>
                  <a:tcPr marT="0" marB="0" marR="68575" marL="68575"/>
                </a:tc>
                <a:tc>
                  <a:txBody>
                    <a:bodyPr/>
                    <a:lstStyle/>
                    <a:p>
                      <a:pPr indent="0" lvl="0" marL="0" marR="0" rtl="0" algn="l">
                        <a:lnSpc>
                          <a:spcPct val="110000"/>
                        </a:lnSpc>
                        <a:spcBef>
                          <a:spcPts val="0"/>
                        </a:spcBef>
                        <a:spcAft>
                          <a:spcPts val="0"/>
                        </a:spcAft>
                        <a:buNone/>
                      </a:pPr>
                      <a:r>
                        <a:rPr lang="en-GB" sz="1100" u="none" cap="none" strike="noStrike"/>
                        <a:t>To do</a:t>
                      </a:r>
                      <a:endParaRPr sz="1100" u="none" cap="none" strike="noStrike">
                        <a:solidFill>
                          <a:srgbClr val="0D0D0D"/>
                        </a:solidFill>
                        <a:latin typeface="Calibri"/>
                        <a:ea typeface="Calibri"/>
                        <a:cs typeface="Calibri"/>
                        <a:sym typeface="Calibri"/>
                      </a:endParaRPr>
                    </a:p>
                  </a:txBody>
                  <a:tcPr marT="0" marB="0" marR="68575" marL="68575"/>
                </a:tc>
              </a:tr>
            </a:tbl>
          </a:graphicData>
        </a:graphic>
      </p:graphicFrame>
      <p:pic>
        <p:nvPicPr>
          <p:cNvPr id="1245" name="Google Shape;1245;p143"/>
          <p:cNvPicPr preferRelativeResize="0"/>
          <p:nvPr/>
        </p:nvPicPr>
        <p:blipFill rotWithShape="1">
          <a:blip r:embed="rId3">
            <a:alphaModFix/>
          </a:blip>
          <a:srcRect b="0" l="0" r="0" t="0"/>
          <a:stretch/>
        </p:blipFill>
        <p:spPr>
          <a:xfrm>
            <a:off x="208155" y="2899316"/>
            <a:ext cx="2888011" cy="2068691"/>
          </a:xfrm>
          <a:prstGeom prst="rect">
            <a:avLst/>
          </a:prstGeom>
          <a:noFill/>
          <a:ln>
            <a:noFill/>
          </a:ln>
          <a:effectLst>
            <a:outerShdw blurRad="292100" rotWithShape="0" algn="tl" dir="2700000" dist="139700">
              <a:srgbClr val="333333">
                <a:alpha val="64705"/>
              </a:srgbClr>
            </a:outerShdw>
          </a:effectLst>
        </p:spPr>
      </p:pic>
      <p:pic>
        <p:nvPicPr>
          <p:cNvPr descr="A screenshot of a computer&#10;&#10;Description automatically generated" id="1246" name="Google Shape;1246;p143"/>
          <p:cNvPicPr preferRelativeResize="0"/>
          <p:nvPr/>
        </p:nvPicPr>
        <p:blipFill rotWithShape="1">
          <a:blip r:embed="rId4">
            <a:alphaModFix/>
          </a:blip>
          <a:srcRect b="0" l="0" r="0" t="0"/>
          <a:stretch/>
        </p:blipFill>
        <p:spPr>
          <a:xfrm>
            <a:off x="5705865" y="2988527"/>
            <a:ext cx="2888011" cy="1815929"/>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grpSp>
        <p:nvGrpSpPr>
          <p:cNvPr id="334" name="Google Shape;334;p72"/>
          <p:cNvGrpSpPr/>
          <p:nvPr/>
        </p:nvGrpSpPr>
        <p:grpSpPr>
          <a:xfrm>
            <a:off x="742027" y="817995"/>
            <a:ext cx="2879873" cy="2255103"/>
            <a:chOff x="1130088" y="1675201"/>
            <a:chExt cx="5759745" cy="5996020"/>
          </a:xfrm>
        </p:grpSpPr>
        <p:sp>
          <p:nvSpPr>
            <p:cNvPr id="335" name="Google Shape;335;p72"/>
            <p:cNvSpPr txBox="1"/>
            <p:nvPr/>
          </p:nvSpPr>
          <p:spPr>
            <a:xfrm>
              <a:off x="1130088" y="1675201"/>
              <a:ext cx="5759700" cy="3331500"/>
            </a:xfrm>
            <a:prstGeom prst="rect">
              <a:avLst/>
            </a:prstGeom>
            <a:noFill/>
            <a:ln>
              <a:noFill/>
            </a:ln>
          </p:spPr>
          <p:txBody>
            <a:bodyPr anchorCtr="0" anchor="t" bIns="22850" lIns="45725" spcFirstLastPara="1" rIns="45725" wrap="square" tIns="22850">
              <a:spAutoFit/>
            </a:bodyPr>
            <a:lstStyle/>
            <a:p>
              <a:pPr indent="0" lvl="0" marL="0" rtl="0" algn="l">
                <a:lnSpc>
                  <a:spcPct val="115000"/>
                </a:lnSpc>
                <a:spcBef>
                  <a:spcPts val="1200"/>
                </a:spcBef>
                <a:spcAft>
                  <a:spcPts val="0"/>
                </a:spcAft>
                <a:buClr>
                  <a:schemeClr val="dk1"/>
                </a:buClr>
                <a:buSzPts val="1100"/>
                <a:buFont typeface="Arial"/>
                <a:buNone/>
              </a:pPr>
              <a:r>
                <a:rPr b="1" lang="en-GB" sz="1800">
                  <a:solidFill>
                    <a:schemeClr val="dk1"/>
                  </a:solidFill>
                  <a:latin typeface="Calibri"/>
                  <a:ea typeface="Calibri"/>
                  <a:cs typeface="Calibri"/>
                  <a:sym typeface="Calibri"/>
                </a:rPr>
                <a:t>Foodie’s applicable laws and regulations</a:t>
              </a:r>
              <a:endParaRPr b="1" sz="1800">
                <a:solidFill>
                  <a:schemeClr val="dk1"/>
                </a:solidFill>
                <a:latin typeface="Calibri"/>
                <a:ea typeface="Calibri"/>
                <a:cs typeface="Calibri"/>
                <a:sym typeface="Calibri"/>
              </a:endParaRPr>
            </a:p>
            <a:p>
              <a:pPr indent="0" lvl="0" marL="0" marR="0" rtl="0" algn="l">
                <a:spcBef>
                  <a:spcPts val="1200"/>
                </a:spcBef>
                <a:spcAft>
                  <a:spcPts val="0"/>
                </a:spcAft>
                <a:buNone/>
              </a:pPr>
              <a:r>
                <a:t/>
              </a:r>
              <a:endParaRPr b="1" sz="2700">
                <a:solidFill>
                  <a:srgbClr val="262626"/>
                </a:solidFill>
                <a:latin typeface="Poppins"/>
                <a:ea typeface="Poppins"/>
                <a:cs typeface="Poppins"/>
                <a:sym typeface="Poppins"/>
              </a:endParaRPr>
            </a:p>
          </p:txBody>
        </p:sp>
        <p:sp>
          <p:nvSpPr>
            <p:cNvPr id="336" name="Google Shape;336;p72"/>
            <p:cNvSpPr txBox="1"/>
            <p:nvPr/>
          </p:nvSpPr>
          <p:spPr>
            <a:xfrm>
              <a:off x="1130133" y="4082022"/>
              <a:ext cx="5759700" cy="3589200"/>
            </a:xfrm>
            <a:prstGeom prst="rect">
              <a:avLst/>
            </a:prstGeom>
            <a:noFill/>
            <a:ln>
              <a:noFill/>
            </a:ln>
          </p:spPr>
          <p:txBody>
            <a:bodyPr anchorCtr="0" anchor="t" bIns="22850" lIns="45725" spcFirstLastPara="1" rIns="45725" wrap="square" tIns="22850">
              <a:spAutoFit/>
            </a:bodyPr>
            <a:lstStyle/>
            <a:p>
              <a:pPr indent="0" lvl="0" marL="0" rtl="0" algn="l">
                <a:lnSpc>
                  <a:spcPct val="115000"/>
                </a:lnSpc>
                <a:spcBef>
                  <a:spcPts val="1200"/>
                </a:spcBef>
                <a:spcAft>
                  <a:spcPts val="0"/>
                </a:spcAft>
                <a:buClr>
                  <a:schemeClr val="dk1"/>
                </a:buClr>
                <a:buSzPts val="1100"/>
                <a:buFont typeface="Arial"/>
                <a:buNone/>
              </a:pPr>
              <a:r>
                <a:rPr lang="en-GB" sz="900">
                  <a:solidFill>
                    <a:schemeClr val="dk1"/>
                  </a:solidFill>
                </a:rPr>
                <a:t>Certainly, there are business rules and regulations. To operate this business in New South Wales, Australia, these specific restrictions and regulations must be met. To maintain full compliance, we interact with regulatory authorities, obtain legal advice, and stay informed of any updates or changes to the rules and regulations that may affect our company.</a:t>
              </a:r>
              <a:endParaRPr sz="900">
                <a:solidFill>
                  <a:schemeClr val="dk1"/>
                </a:solidFill>
              </a:endParaRPr>
            </a:p>
            <a:p>
              <a:pPr indent="0" lvl="0" marL="0" marR="0" rtl="0" algn="l">
                <a:lnSpc>
                  <a:spcPct val="150000"/>
                </a:lnSpc>
                <a:spcBef>
                  <a:spcPts val="1200"/>
                </a:spcBef>
                <a:spcAft>
                  <a:spcPts val="0"/>
                </a:spcAft>
                <a:buNone/>
              </a:pPr>
              <a:r>
                <a:t/>
              </a:r>
              <a:endParaRPr sz="100">
                <a:solidFill>
                  <a:srgbClr val="BFBFBF"/>
                </a:solidFill>
                <a:latin typeface="Poppins"/>
                <a:ea typeface="Poppins"/>
                <a:cs typeface="Poppins"/>
                <a:sym typeface="Poppins"/>
              </a:endParaRPr>
            </a:p>
          </p:txBody>
        </p:sp>
      </p:grpSp>
      <p:pic>
        <p:nvPicPr>
          <p:cNvPr id="337" name="Google Shape;337;p72"/>
          <p:cNvPicPr preferRelativeResize="0"/>
          <p:nvPr/>
        </p:nvPicPr>
        <p:blipFill rotWithShape="1">
          <a:blip r:embed="rId3">
            <a:alphaModFix/>
          </a:blip>
          <a:srcRect b="17024" l="13805" r="13805" t="20753"/>
          <a:stretch/>
        </p:blipFill>
        <p:spPr>
          <a:xfrm>
            <a:off x="4600282" y="1256782"/>
            <a:ext cx="4419654" cy="2629936"/>
          </a:xfrm>
          <a:prstGeom prst="rect">
            <a:avLst/>
          </a:prstGeom>
          <a:noFill/>
          <a:ln>
            <a:noFill/>
          </a:ln>
        </p:spPr>
      </p:pic>
      <p:pic>
        <p:nvPicPr>
          <p:cNvPr id="338" name="Google Shape;338;p72"/>
          <p:cNvPicPr preferRelativeResize="0"/>
          <p:nvPr>
            <p:ph idx="2" type="pic"/>
          </p:nvPr>
        </p:nvPicPr>
        <p:blipFill rotWithShape="1">
          <a:blip r:embed="rId4">
            <a:alphaModFix/>
          </a:blip>
          <a:srcRect b="7496" l="0" r="0" t="7505"/>
          <a:stretch/>
        </p:blipFill>
        <p:spPr>
          <a:xfrm>
            <a:off x="5054562" y="1369626"/>
            <a:ext cx="3524383" cy="2246655"/>
          </a:xfrm>
          <a:prstGeom prst="rect">
            <a:avLst/>
          </a:prstGeom>
          <a:noFill/>
          <a:ln>
            <a:noFill/>
          </a:ln>
        </p:spPr>
      </p:pic>
      <p:pic>
        <p:nvPicPr>
          <p:cNvPr id="339" name="Google Shape;339;p72"/>
          <p:cNvPicPr preferRelativeResize="0"/>
          <p:nvPr/>
        </p:nvPicPr>
        <p:blipFill rotWithShape="1">
          <a:blip r:embed="rId5">
            <a:alphaModFix/>
          </a:blip>
          <a:srcRect b="21150" l="38898" r="38898" t="21150"/>
          <a:stretch/>
        </p:blipFill>
        <p:spPr>
          <a:xfrm>
            <a:off x="4424517" y="1861127"/>
            <a:ext cx="1019353" cy="2025591"/>
          </a:xfrm>
          <a:prstGeom prst="rect">
            <a:avLst/>
          </a:prstGeom>
          <a:noFill/>
          <a:ln>
            <a:noFill/>
          </a:ln>
        </p:spPr>
      </p:pic>
      <p:pic>
        <p:nvPicPr>
          <p:cNvPr id="340" name="Google Shape;340;p72"/>
          <p:cNvPicPr preferRelativeResize="0"/>
          <p:nvPr/>
        </p:nvPicPr>
        <p:blipFill>
          <a:blip r:embed="rId6">
            <a:alphaModFix/>
          </a:blip>
          <a:stretch>
            <a:fillRect/>
          </a:stretch>
        </p:blipFill>
        <p:spPr>
          <a:xfrm>
            <a:off x="4601762" y="2655850"/>
            <a:ext cx="664874" cy="4361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44"/>
          <p:cNvSpPr txBox="1"/>
          <p:nvPr/>
        </p:nvSpPr>
        <p:spPr>
          <a:xfrm>
            <a:off x="0" y="423746"/>
            <a:ext cx="9144000" cy="830997"/>
          </a:xfrm>
          <a:prstGeom prst="rect">
            <a:avLst/>
          </a:prstGeom>
          <a:solidFill>
            <a:srgbClr val="00DE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600" u="none" cap="none" strike="noStrike">
                <a:solidFill>
                  <a:srgbClr val="000000"/>
                </a:solidFill>
                <a:latin typeface="Poppins"/>
                <a:ea typeface="Poppins"/>
                <a:cs typeface="Poppins"/>
                <a:sym typeface="Poppins"/>
              </a:rPr>
              <a:t>Once Foodie received its internal audits and identified the relevant non conformities, we started to Improve the identified nonconformities through corrective actions and utilizing the Deming Cycle (Plan-Do-Check-Act).</a:t>
            </a:r>
            <a:endParaRPr b="0" i="0" sz="1600" u="none" cap="none" strike="noStrike">
              <a:solidFill>
                <a:srgbClr val="000000"/>
              </a:solidFill>
              <a:latin typeface="Poppins"/>
              <a:ea typeface="Poppins"/>
              <a:cs typeface="Poppins"/>
              <a:sym typeface="Poppins"/>
            </a:endParaRPr>
          </a:p>
        </p:txBody>
      </p:sp>
      <p:sp>
        <p:nvSpPr>
          <p:cNvPr id="1252" name="Google Shape;1252;p144"/>
          <p:cNvSpPr txBox="1"/>
          <p:nvPr/>
        </p:nvSpPr>
        <p:spPr>
          <a:xfrm>
            <a:off x="2564779" y="2097684"/>
            <a:ext cx="338586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GB" sz="1800" u="sng" cap="none" strike="noStrike">
                <a:solidFill>
                  <a:srgbClr val="000000"/>
                </a:solidFill>
                <a:latin typeface="Calibri"/>
                <a:ea typeface="Calibri"/>
                <a:cs typeface="Calibri"/>
                <a:sym typeface="Calibri"/>
              </a:rPr>
              <a:t>Documentation &amp; Record Keeping</a:t>
            </a:r>
            <a:endParaRPr b="0" i="1" sz="1400" u="sng" cap="none" strike="noStrike">
              <a:solidFill>
                <a:srgbClr val="000000"/>
              </a:solidFill>
              <a:latin typeface="Arial"/>
              <a:ea typeface="Arial"/>
              <a:cs typeface="Arial"/>
              <a:sym typeface="Arial"/>
            </a:endParaRPr>
          </a:p>
        </p:txBody>
      </p:sp>
      <p:sp>
        <p:nvSpPr>
          <p:cNvPr id="1253" name="Google Shape;1253;p144"/>
          <p:cNvSpPr txBox="1"/>
          <p:nvPr/>
        </p:nvSpPr>
        <p:spPr>
          <a:xfrm>
            <a:off x="90872" y="2467016"/>
            <a:ext cx="8333678" cy="2567113"/>
          </a:xfrm>
          <a:prstGeom prst="rect">
            <a:avLst/>
          </a:prstGeom>
          <a:noFill/>
          <a:ln>
            <a:noFill/>
          </a:ln>
        </p:spPr>
        <p:txBody>
          <a:bodyPr anchorCtr="0" anchor="t" bIns="45700" lIns="91425" spcFirstLastPara="1" rIns="91425" wrap="square" tIns="45700">
            <a:spAutoFit/>
          </a:bodyPr>
          <a:lstStyle/>
          <a:p>
            <a:pPr indent="-228600" lvl="2" marL="1143000" marR="0" rtl="0" algn="l">
              <a:lnSpc>
                <a:spcPct val="107000"/>
              </a:lnSpc>
              <a:spcBef>
                <a:spcPts val="0"/>
              </a:spcBef>
              <a:spcAft>
                <a:spcPts val="0"/>
              </a:spcAft>
              <a:buClr>
                <a:srgbClr val="000000"/>
              </a:buClr>
              <a:buSzPts val="1400"/>
              <a:buFont typeface="Arial"/>
              <a:buChar char="■"/>
            </a:pPr>
            <a:r>
              <a:rPr b="0" i="0" lang="en-GB" sz="1400" u="none" cap="none" strike="noStrike">
                <a:solidFill>
                  <a:srgbClr val="000000"/>
                </a:solidFill>
                <a:latin typeface="Calibri"/>
                <a:ea typeface="Calibri"/>
                <a:cs typeface="Calibri"/>
                <a:sym typeface="Calibri"/>
              </a:rPr>
              <a:t>Develop more sophisticated templates for meeting minutes to ensure they capture all necessary details.</a:t>
            </a:r>
            <a:endParaRPr b="0" i="0" sz="1200" u="none" cap="none" strike="noStrike">
              <a:solidFill>
                <a:srgbClr val="000000"/>
              </a:solidFill>
              <a:latin typeface="Calibri"/>
              <a:ea typeface="Calibri"/>
              <a:cs typeface="Calibri"/>
              <a:sym typeface="Calibri"/>
            </a:endParaRPr>
          </a:p>
          <a:p>
            <a:pPr indent="-228600" lvl="2" marL="1143000" marR="0" rtl="0" algn="l">
              <a:lnSpc>
                <a:spcPct val="107000"/>
              </a:lnSpc>
              <a:spcBef>
                <a:spcPts val="800"/>
              </a:spcBef>
              <a:spcAft>
                <a:spcPts val="0"/>
              </a:spcAft>
              <a:buClr>
                <a:srgbClr val="000000"/>
              </a:buClr>
              <a:buSzPts val="1400"/>
              <a:buFont typeface="Arial"/>
              <a:buChar char="■"/>
            </a:pPr>
            <a:r>
              <a:rPr b="0" i="0" lang="en-GB" sz="1400" u="none" cap="none" strike="noStrike">
                <a:solidFill>
                  <a:srgbClr val="000000"/>
                </a:solidFill>
                <a:latin typeface="Calibri"/>
                <a:ea typeface="Calibri"/>
                <a:cs typeface="Calibri"/>
                <a:sym typeface="Calibri"/>
              </a:rPr>
              <a:t>Update the Company Information document to include compliance requirements and applicable laws and regulations.</a:t>
            </a:r>
            <a:endParaRPr/>
          </a:p>
          <a:p>
            <a:pPr indent="-228600" lvl="2" marL="1143000" marR="0" rtl="0" algn="l">
              <a:lnSpc>
                <a:spcPct val="107000"/>
              </a:lnSpc>
              <a:spcBef>
                <a:spcPts val="800"/>
              </a:spcBef>
              <a:spcAft>
                <a:spcPts val="0"/>
              </a:spcAft>
              <a:buClr>
                <a:srgbClr val="000000"/>
              </a:buClr>
              <a:buSzPts val="1400"/>
              <a:buFont typeface="Arial"/>
              <a:buChar char="■"/>
            </a:pPr>
            <a:r>
              <a:rPr b="0" i="0" lang="en-GB" sz="1400" u="none" cap="none" strike="noStrike">
                <a:solidFill>
                  <a:srgbClr val="000000"/>
                </a:solidFill>
                <a:latin typeface="Calibri"/>
                <a:ea typeface="Calibri"/>
                <a:cs typeface="Calibri"/>
                <a:sym typeface="Calibri"/>
              </a:rPr>
              <a:t>Clearly define the purpose and format for documenting evidence of nonconformities and corrective actions.</a:t>
            </a:r>
            <a:endParaRPr b="0" i="0" sz="1200" u="none" cap="none" strike="noStrike">
              <a:solidFill>
                <a:srgbClr val="000000"/>
              </a:solidFill>
              <a:latin typeface="Calibri"/>
              <a:ea typeface="Calibri"/>
              <a:cs typeface="Calibri"/>
              <a:sym typeface="Calibri"/>
            </a:endParaRPr>
          </a:p>
          <a:p>
            <a:pPr indent="-228600" lvl="2" marL="1143000" marR="0" rtl="0" algn="l">
              <a:lnSpc>
                <a:spcPct val="107000"/>
              </a:lnSpc>
              <a:spcBef>
                <a:spcPts val="800"/>
              </a:spcBef>
              <a:spcAft>
                <a:spcPts val="0"/>
              </a:spcAft>
              <a:buClr>
                <a:srgbClr val="000000"/>
              </a:buClr>
              <a:buSzPts val="1400"/>
              <a:buFont typeface="Arial"/>
              <a:buChar char="■"/>
            </a:pPr>
            <a:r>
              <a:rPr b="0" i="0" lang="en-GB" sz="1400" u="none" cap="none" strike="noStrike">
                <a:solidFill>
                  <a:srgbClr val="000000"/>
                </a:solidFill>
                <a:latin typeface="Calibri"/>
                <a:ea typeface="Calibri"/>
                <a:cs typeface="Calibri"/>
                <a:sym typeface="Calibri"/>
              </a:rPr>
              <a:t>Create an organized document (see “Readme document”) where all documents are linked and easily accessible.</a:t>
            </a:r>
            <a:endParaRPr b="0" i="0" sz="1200" u="none" cap="none" strike="noStrike">
              <a:solidFill>
                <a:srgbClr val="000000"/>
              </a:solidFill>
              <a:latin typeface="Calibri"/>
              <a:ea typeface="Calibri"/>
              <a:cs typeface="Calibri"/>
              <a:sym typeface="Calibri"/>
            </a:endParaRPr>
          </a:p>
          <a:p>
            <a:pPr indent="-228600" lvl="2" marL="1143000" marR="0" rtl="0" algn="l">
              <a:lnSpc>
                <a:spcPct val="107000"/>
              </a:lnSpc>
              <a:spcBef>
                <a:spcPts val="800"/>
              </a:spcBef>
              <a:spcAft>
                <a:spcPts val="0"/>
              </a:spcAft>
              <a:buClr>
                <a:srgbClr val="000000"/>
              </a:buClr>
              <a:buSzPts val="1400"/>
              <a:buFont typeface="Arial"/>
              <a:buChar char="■"/>
            </a:pPr>
            <a:r>
              <a:rPr b="0" i="0" lang="en-GB" sz="1400" u="none" cap="none" strike="noStrike">
                <a:solidFill>
                  <a:srgbClr val="000000"/>
                </a:solidFill>
                <a:latin typeface="Calibri"/>
                <a:ea typeface="Calibri"/>
                <a:cs typeface="Calibri"/>
                <a:sym typeface="Calibri"/>
              </a:rPr>
              <a:t>Start building missing documentation, including TRA, SoA, and Risk Management strategy.</a:t>
            </a:r>
            <a:endParaRPr b="0" i="0" sz="1200" u="none" cap="none" strike="noStrike">
              <a:solidFill>
                <a:srgbClr val="000000"/>
              </a:solidFill>
              <a:latin typeface="Calibri"/>
              <a:ea typeface="Calibri"/>
              <a:cs typeface="Calibri"/>
              <a:sym typeface="Calibri"/>
            </a:endParaRPr>
          </a:p>
        </p:txBody>
      </p:sp>
      <p:sp>
        <p:nvSpPr>
          <p:cNvPr id="1254" name="Google Shape;1254;p144"/>
          <p:cNvSpPr/>
          <p:nvPr/>
        </p:nvSpPr>
        <p:spPr>
          <a:xfrm>
            <a:off x="3430859" y="1662228"/>
            <a:ext cx="1354501" cy="435456"/>
          </a:xfrm>
          <a:prstGeom prst="foldedCorner">
            <a:avLst>
              <a:gd fmla="val 16667" name="adj"/>
            </a:avLst>
          </a:prstGeom>
          <a:solidFill>
            <a:srgbClr val="00DE64"/>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Plan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45"/>
          <p:cNvSpPr txBox="1"/>
          <p:nvPr/>
        </p:nvSpPr>
        <p:spPr>
          <a:xfrm>
            <a:off x="899532" y="1285065"/>
            <a:ext cx="238636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GB" sz="2000" u="sng" cap="none" strike="noStrike">
                <a:solidFill>
                  <a:srgbClr val="000000"/>
                </a:solidFill>
                <a:latin typeface="Poppins"/>
                <a:ea typeface="Poppins"/>
                <a:cs typeface="Poppins"/>
                <a:sym typeface="Poppins"/>
              </a:rPr>
              <a:t>Strategy &amp; Policy</a:t>
            </a:r>
            <a:endParaRPr b="0" i="1" sz="2000" u="sng" cap="none" strike="noStrike">
              <a:solidFill>
                <a:srgbClr val="000000"/>
              </a:solidFill>
              <a:latin typeface="Poppins"/>
              <a:ea typeface="Poppins"/>
              <a:cs typeface="Poppins"/>
              <a:sym typeface="Poppins"/>
            </a:endParaRPr>
          </a:p>
        </p:txBody>
      </p:sp>
      <p:sp>
        <p:nvSpPr>
          <p:cNvPr id="1260" name="Google Shape;1260;p145"/>
          <p:cNvSpPr txBox="1"/>
          <p:nvPr/>
        </p:nvSpPr>
        <p:spPr>
          <a:xfrm>
            <a:off x="-293649" y="2049199"/>
            <a:ext cx="4572000" cy="2131417"/>
          </a:xfrm>
          <a:prstGeom prst="rect">
            <a:avLst/>
          </a:prstGeom>
          <a:noFill/>
          <a:ln>
            <a:noFill/>
          </a:ln>
        </p:spPr>
        <p:txBody>
          <a:bodyPr anchorCtr="0" anchor="t" bIns="45700" lIns="91425" spcFirstLastPara="1" rIns="91425" wrap="square" tIns="45700">
            <a:spAutoFit/>
          </a:bodyPr>
          <a:lstStyle/>
          <a:p>
            <a:pPr indent="-228600" lvl="2" marL="1143000" marR="0" rtl="0" algn="l">
              <a:lnSpc>
                <a:spcPct val="107000"/>
              </a:lnSpc>
              <a:spcBef>
                <a:spcPts val="0"/>
              </a:spcBef>
              <a:spcAft>
                <a:spcPts val="0"/>
              </a:spcAft>
              <a:buClr>
                <a:srgbClr val="000000"/>
              </a:buClr>
              <a:buSzPts val="1400"/>
              <a:buFont typeface="Arial"/>
              <a:buChar char="■"/>
            </a:pPr>
            <a:r>
              <a:rPr b="0" i="0" lang="en-GB" sz="1400" u="none" cap="none" strike="noStrike">
                <a:solidFill>
                  <a:srgbClr val="000000"/>
                </a:solidFill>
                <a:latin typeface="Calibri"/>
                <a:ea typeface="Calibri"/>
                <a:cs typeface="Calibri"/>
                <a:sym typeface="Calibri"/>
              </a:rPr>
              <a:t>Revise the Risk Treatment Plan to be an actionable list of risks.</a:t>
            </a:r>
            <a:endParaRPr b="0" i="0" sz="1200" u="none" cap="none" strike="noStrike">
              <a:solidFill>
                <a:srgbClr val="000000"/>
              </a:solidFill>
              <a:latin typeface="Calibri"/>
              <a:ea typeface="Calibri"/>
              <a:cs typeface="Calibri"/>
              <a:sym typeface="Calibri"/>
            </a:endParaRPr>
          </a:p>
          <a:p>
            <a:pPr indent="-228600" lvl="2" marL="1143000" marR="0" rtl="0" algn="l">
              <a:lnSpc>
                <a:spcPct val="107000"/>
              </a:lnSpc>
              <a:spcBef>
                <a:spcPts val="800"/>
              </a:spcBef>
              <a:spcAft>
                <a:spcPts val="0"/>
              </a:spcAft>
              <a:buClr>
                <a:srgbClr val="000000"/>
              </a:buClr>
              <a:buSzPts val="1400"/>
              <a:buFont typeface="Arial"/>
              <a:buChar char="■"/>
            </a:pPr>
            <a:r>
              <a:rPr b="0" i="0" lang="en-GB" sz="1400" u="none" cap="none" strike="noStrike">
                <a:solidFill>
                  <a:srgbClr val="000000"/>
                </a:solidFill>
                <a:latin typeface="Calibri"/>
                <a:ea typeface="Calibri"/>
                <a:cs typeface="Calibri"/>
                <a:sym typeface="Calibri"/>
              </a:rPr>
              <a:t>Review all existing ISMS operational documents and align them with ISMS objectives.</a:t>
            </a:r>
            <a:endParaRPr b="0" i="0" sz="1200" u="none" cap="none" strike="noStrike">
              <a:solidFill>
                <a:srgbClr val="000000"/>
              </a:solidFill>
              <a:latin typeface="Calibri"/>
              <a:ea typeface="Calibri"/>
              <a:cs typeface="Calibri"/>
              <a:sym typeface="Calibri"/>
            </a:endParaRPr>
          </a:p>
          <a:p>
            <a:pPr indent="-228600" lvl="2" marL="1143000" marR="0" rtl="0" algn="l">
              <a:lnSpc>
                <a:spcPct val="107000"/>
              </a:lnSpc>
              <a:spcBef>
                <a:spcPts val="800"/>
              </a:spcBef>
              <a:spcAft>
                <a:spcPts val="0"/>
              </a:spcAft>
              <a:buClr>
                <a:srgbClr val="000000"/>
              </a:buClr>
              <a:buSzPts val="1400"/>
              <a:buFont typeface="Arial"/>
              <a:buChar char="■"/>
            </a:pPr>
            <a:r>
              <a:rPr b="0" i="0" lang="en-GB" sz="1400" u="none" cap="none" strike="noStrike">
                <a:solidFill>
                  <a:srgbClr val="000000"/>
                </a:solidFill>
                <a:latin typeface="Calibri"/>
                <a:ea typeface="Calibri"/>
                <a:cs typeface="Calibri"/>
                <a:sym typeface="Calibri"/>
              </a:rPr>
              <a:t>Develop a comprehensive risk management strategy that defines the risk assessment and risk treatment processes.</a:t>
            </a:r>
            <a:endParaRPr b="0" i="0" sz="1200" u="none" cap="none" strike="noStrike">
              <a:solidFill>
                <a:srgbClr val="000000"/>
              </a:solidFill>
              <a:latin typeface="Calibri"/>
              <a:ea typeface="Calibri"/>
              <a:cs typeface="Calibri"/>
              <a:sym typeface="Calibri"/>
            </a:endParaRPr>
          </a:p>
        </p:txBody>
      </p:sp>
      <p:sp>
        <p:nvSpPr>
          <p:cNvPr id="1261" name="Google Shape;1261;p145"/>
          <p:cNvSpPr txBox="1"/>
          <p:nvPr/>
        </p:nvSpPr>
        <p:spPr>
          <a:xfrm>
            <a:off x="4401014" y="1955609"/>
            <a:ext cx="4248615" cy="1337289"/>
          </a:xfrm>
          <a:prstGeom prst="rect">
            <a:avLst/>
          </a:prstGeom>
          <a:noFill/>
          <a:ln>
            <a:noFill/>
          </a:ln>
        </p:spPr>
        <p:txBody>
          <a:bodyPr anchorCtr="0" anchor="t" bIns="45700" lIns="91425" spcFirstLastPara="1" rIns="91425" wrap="square" tIns="45700">
            <a:spAutoFit/>
          </a:bodyPr>
          <a:lstStyle/>
          <a:p>
            <a:pPr indent="-228600" lvl="2" marL="1143000" marR="0" rtl="0" algn="l">
              <a:lnSpc>
                <a:spcPct val="107000"/>
              </a:lnSpc>
              <a:spcBef>
                <a:spcPts val="0"/>
              </a:spcBef>
              <a:spcAft>
                <a:spcPts val="0"/>
              </a:spcAft>
              <a:buClr>
                <a:srgbClr val="000000"/>
              </a:buClr>
              <a:buSzPts val="1400"/>
              <a:buFont typeface="Arial"/>
              <a:buChar char="■"/>
            </a:pPr>
            <a:r>
              <a:rPr b="0" i="0" lang="en-GB" sz="1400" u="none" cap="none" strike="noStrike">
                <a:solidFill>
                  <a:srgbClr val="000000"/>
                </a:solidFill>
                <a:latin typeface="Calibri"/>
                <a:ea typeface="Calibri"/>
                <a:cs typeface="Calibri"/>
                <a:sym typeface="Calibri"/>
              </a:rPr>
              <a:t>Assess the current state of the ISMS and identify gaps.</a:t>
            </a:r>
            <a:endParaRPr b="0" i="0" sz="1200" u="none" cap="none" strike="noStrike">
              <a:solidFill>
                <a:srgbClr val="000000"/>
              </a:solidFill>
              <a:latin typeface="Calibri"/>
              <a:ea typeface="Calibri"/>
              <a:cs typeface="Calibri"/>
              <a:sym typeface="Calibri"/>
            </a:endParaRPr>
          </a:p>
          <a:p>
            <a:pPr indent="-228600" lvl="2" marL="1143000" marR="0" rtl="0" algn="l">
              <a:lnSpc>
                <a:spcPct val="107000"/>
              </a:lnSpc>
              <a:spcBef>
                <a:spcPts val="800"/>
              </a:spcBef>
              <a:spcAft>
                <a:spcPts val="0"/>
              </a:spcAft>
              <a:buClr>
                <a:srgbClr val="000000"/>
              </a:buClr>
              <a:buSzPts val="1400"/>
              <a:buFont typeface="Arial"/>
              <a:buChar char="■"/>
            </a:pPr>
            <a:r>
              <a:rPr b="0" i="0" lang="en-GB" sz="1400" u="none" cap="none" strike="noStrike">
                <a:solidFill>
                  <a:srgbClr val="000000"/>
                </a:solidFill>
                <a:latin typeface="Calibri"/>
                <a:ea typeface="Calibri"/>
                <a:cs typeface="Calibri"/>
                <a:sym typeface="Calibri"/>
              </a:rPr>
              <a:t>Develop an ISMS implementation roadmap that is aligned with the identified corrective actions.</a:t>
            </a:r>
            <a:endParaRPr b="0" i="0" sz="1200" u="none" cap="none" strike="noStrike">
              <a:solidFill>
                <a:srgbClr val="000000"/>
              </a:solidFill>
              <a:latin typeface="Calibri"/>
              <a:ea typeface="Calibri"/>
              <a:cs typeface="Calibri"/>
              <a:sym typeface="Calibri"/>
            </a:endParaRPr>
          </a:p>
        </p:txBody>
      </p:sp>
      <p:sp>
        <p:nvSpPr>
          <p:cNvPr id="1262" name="Google Shape;1262;p145"/>
          <p:cNvSpPr txBox="1"/>
          <p:nvPr/>
        </p:nvSpPr>
        <p:spPr>
          <a:xfrm>
            <a:off x="5519854" y="1192733"/>
            <a:ext cx="226741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GB" sz="1600" u="sng" cap="none" strike="noStrike">
                <a:solidFill>
                  <a:srgbClr val="000000"/>
                </a:solidFill>
                <a:latin typeface="Poppins"/>
                <a:ea typeface="Poppins"/>
                <a:cs typeface="Poppins"/>
                <a:sym typeface="Poppins"/>
              </a:rPr>
              <a:t>Implementation &amp; Operational</a:t>
            </a:r>
            <a:endParaRPr b="0" i="1" sz="1600" u="sng" cap="none" strike="noStrike">
              <a:solidFill>
                <a:srgbClr val="000000"/>
              </a:solidFill>
              <a:latin typeface="Poppins"/>
              <a:ea typeface="Poppins"/>
              <a:cs typeface="Poppins"/>
              <a:sym typeface="Poppi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46"/>
          <p:cNvSpPr txBox="1"/>
          <p:nvPr/>
        </p:nvSpPr>
        <p:spPr>
          <a:xfrm>
            <a:off x="-256478" y="1263536"/>
            <a:ext cx="4572000" cy="1106778"/>
          </a:xfrm>
          <a:prstGeom prst="rect">
            <a:avLst/>
          </a:prstGeom>
          <a:noFill/>
          <a:ln>
            <a:noFill/>
          </a:ln>
        </p:spPr>
        <p:txBody>
          <a:bodyPr anchorCtr="0" anchor="t" bIns="45700" lIns="91425" spcFirstLastPara="1" rIns="91425" wrap="square" tIns="45700">
            <a:spAutoFit/>
          </a:bodyPr>
          <a:lstStyle/>
          <a:p>
            <a:pPr indent="-285750" lvl="1" marL="742950" marR="0" rtl="0" algn="l">
              <a:lnSpc>
                <a:spcPct val="107000"/>
              </a:lnSpc>
              <a:spcBef>
                <a:spcPts val="0"/>
              </a:spcBef>
              <a:spcAft>
                <a:spcPts val="0"/>
              </a:spcAft>
              <a:buClr>
                <a:srgbClr val="000000"/>
              </a:buClr>
              <a:buSzPts val="1400"/>
              <a:buFont typeface="Arial"/>
              <a:buChar char="○"/>
            </a:pPr>
            <a:r>
              <a:rPr b="0" i="0" lang="en-GB" sz="1400" u="none" cap="none" strike="noStrike">
                <a:solidFill>
                  <a:srgbClr val="000000"/>
                </a:solidFill>
                <a:latin typeface="Calibri"/>
                <a:ea typeface="Calibri"/>
                <a:cs typeface="Calibri"/>
                <a:sym typeface="Calibri"/>
              </a:rPr>
              <a:t>Implement the defined strategies and policies in the planning phase.</a:t>
            </a:r>
            <a:endParaRPr b="0" i="0" sz="1200" u="none" cap="none" strike="noStrike">
              <a:solidFill>
                <a:srgbClr val="000000"/>
              </a:solidFill>
              <a:latin typeface="Calibri"/>
              <a:ea typeface="Calibri"/>
              <a:cs typeface="Calibri"/>
              <a:sym typeface="Calibri"/>
            </a:endParaRPr>
          </a:p>
          <a:p>
            <a:pPr indent="-285750" lvl="1" marL="742950" marR="0" rtl="0" algn="l">
              <a:lnSpc>
                <a:spcPct val="107000"/>
              </a:lnSpc>
              <a:spcBef>
                <a:spcPts val="800"/>
              </a:spcBef>
              <a:spcAft>
                <a:spcPts val="0"/>
              </a:spcAft>
              <a:buClr>
                <a:srgbClr val="000000"/>
              </a:buClr>
              <a:buSzPts val="1400"/>
              <a:buFont typeface="Arial"/>
              <a:buChar char="○"/>
            </a:pPr>
            <a:r>
              <a:rPr b="0" i="0" lang="en-GB" sz="1400" u="none" cap="none" strike="noStrike">
                <a:solidFill>
                  <a:srgbClr val="000000"/>
                </a:solidFill>
                <a:latin typeface="Calibri"/>
                <a:ea typeface="Calibri"/>
                <a:cs typeface="Calibri"/>
                <a:sym typeface="Calibri"/>
              </a:rPr>
              <a:t>Set up periodic reviews of the implemented changes to ensure they are working as intended.</a:t>
            </a:r>
            <a:endParaRPr b="0" i="0" sz="1200" u="none" cap="none" strike="noStrike">
              <a:solidFill>
                <a:srgbClr val="000000"/>
              </a:solidFill>
              <a:latin typeface="Calibri"/>
              <a:ea typeface="Calibri"/>
              <a:cs typeface="Calibri"/>
              <a:sym typeface="Calibri"/>
            </a:endParaRPr>
          </a:p>
        </p:txBody>
      </p:sp>
      <p:sp>
        <p:nvSpPr>
          <p:cNvPr id="1268" name="Google Shape;1268;p146"/>
          <p:cNvSpPr/>
          <p:nvPr/>
        </p:nvSpPr>
        <p:spPr>
          <a:xfrm>
            <a:off x="535259" y="289933"/>
            <a:ext cx="1494263" cy="535258"/>
          </a:xfrm>
          <a:prstGeom prst="foldedCorner">
            <a:avLst>
              <a:gd fmla="val 16667" name="adj"/>
            </a:avLst>
          </a:prstGeom>
          <a:solidFill>
            <a:srgbClr val="00DE64"/>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DO</a:t>
            </a:r>
            <a:endParaRPr/>
          </a:p>
        </p:txBody>
      </p:sp>
      <p:sp>
        <p:nvSpPr>
          <p:cNvPr id="1269" name="Google Shape;1269;p146"/>
          <p:cNvSpPr/>
          <p:nvPr/>
        </p:nvSpPr>
        <p:spPr>
          <a:xfrm>
            <a:off x="6456089" y="289933"/>
            <a:ext cx="1574180" cy="587298"/>
          </a:xfrm>
          <a:prstGeom prst="foldedCorner">
            <a:avLst>
              <a:gd fmla="val 16667" name="adj"/>
            </a:avLst>
          </a:prstGeom>
          <a:solidFill>
            <a:srgbClr val="00DE64"/>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CHECK</a:t>
            </a:r>
            <a:endParaRPr/>
          </a:p>
        </p:txBody>
      </p:sp>
      <p:sp>
        <p:nvSpPr>
          <p:cNvPr id="1270" name="Google Shape;1270;p146"/>
          <p:cNvSpPr txBox="1"/>
          <p:nvPr/>
        </p:nvSpPr>
        <p:spPr>
          <a:xfrm>
            <a:off x="4732668" y="981728"/>
            <a:ext cx="4024661" cy="1670394"/>
          </a:xfrm>
          <a:prstGeom prst="rect">
            <a:avLst/>
          </a:prstGeom>
          <a:noFill/>
          <a:ln>
            <a:noFill/>
          </a:ln>
        </p:spPr>
        <p:txBody>
          <a:bodyPr anchorCtr="0" anchor="t" bIns="45700" lIns="91425" spcFirstLastPara="1" rIns="91425" wrap="square" tIns="45700">
            <a:spAutoFit/>
          </a:bodyPr>
          <a:lstStyle/>
          <a:p>
            <a:pPr indent="-285750" lvl="1" marL="742950" marR="0" rtl="0" algn="l">
              <a:lnSpc>
                <a:spcPct val="107000"/>
              </a:lnSpc>
              <a:spcBef>
                <a:spcPts val="0"/>
              </a:spcBef>
              <a:spcAft>
                <a:spcPts val="0"/>
              </a:spcAft>
              <a:buClr>
                <a:srgbClr val="000000"/>
              </a:buClr>
              <a:buSzPts val="1400"/>
              <a:buFont typeface="Arial"/>
              <a:buChar char="○"/>
            </a:pPr>
            <a:r>
              <a:rPr b="0" i="0" lang="en-GB" sz="1400" u="none" cap="none" strike="noStrike">
                <a:solidFill>
                  <a:srgbClr val="000000"/>
                </a:solidFill>
                <a:latin typeface="Calibri"/>
                <a:ea typeface="Calibri"/>
                <a:cs typeface="Calibri"/>
                <a:sym typeface="Calibri"/>
              </a:rPr>
              <a:t>Monitor and review the changes.</a:t>
            </a:r>
            <a:endParaRPr b="0" i="0" sz="1200" u="none" cap="none" strike="noStrike">
              <a:solidFill>
                <a:srgbClr val="000000"/>
              </a:solidFill>
              <a:latin typeface="Calibri"/>
              <a:ea typeface="Calibri"/>
              <a:cs typeface="Calibri"/>
              <a:sym typeface="Calibri"/>
            </a:endParaRPr>
          </a:p>
          <a:p>
            <a:pPr indent="-285750" lvl="1" marL="742950" marR="0" rtl="0" algn="l">
              <a:lnSpc>
                <a:spcPct val="107000"/>
              </a:lnSpc>
              <a:spcBef>
                <a:spcPts val="800"/>
              </a:spcBef>
              <a:spcAft>
                <a:spcPts val="0"/>
              </a:spcAft>
              <a:buClr>
                <a:srgbClr val="000000"/>
              </a:buClr>
              <a:buSzPts val="1400"/>
              <a:buFont typeface="Arial"/>
              <a:buChar char="○"/>
            </a:pPr>
            <a:r>
              <a:rPr b="0" i="0" lang="en-GB" sz="1400" u="none" cap="none" strike="noStrike">
                <a:solidFill>
                  <a:srgbClr val="000000"/>
                </a:solidFill>
                <a:latin typeface="Calibri"/>
                <a:ea typeface="Calibri"/>
                <a:cs typeface="Calibri"/>
                <a:sym typeface="Calibri"/>
              </a:rPr>
              <a:t>Conduct internal audits to verify the effectiveness of the corrective actions.</a:t>
            </a:r>
            <a:endParaRPr b="0" i="0" sz="1200" u="none" cap="none" strike="noStrike">
              <a:solidFill>
                <a:srgbClr val="000000"/>
              </a:solidFill>
              <a:latin typeface="Calibri"/>
              <a:ea typeface="Calibri"/>
              <a:cs typeface="Calibri"/>
              <a:sym typeface="Calibri"/>
            </a:endParaRPr>
          </a:p>
          <a:p>
            <a:pPr indent="-285750" lvl="1" marL="742950" marR="0" rtl="0" algn="l">
              <a:lnSpc>
                <a:spcPct val="107000"/>
              </a:lnSpc>
              <a:spcBef>
                <a:spcPts val="800"/>
              </a:spcBef>
              <a:spcAft>
                <a:spcPts val="0"/>
              </a:spcAft>
              <a:buClr>
                <a:srgbClr val="000000"/>
              </a:buClr>
              <a:buSzPts val="1400"/>
              <a:buFont typeface="Arial"/>
              <a:buChar char="○"/>
            </a:pPr>
            <a:r>
              <a:rPr b="0" i="0" lang="en-GB" sz="1400" u="none" cap="none" strike="noStrike">
                <a:solidFill>
                  <a:srgbClr val="000000"/>
                </a:solidFill>
                <a:latin typeface="Calibri"/>
                <a:ea typeface="Calibri"/>
                <a:cs typeface="Calibri"/>
                <a:sym typeface="Calibri"/>
              </a:rPr>
              <a:t>Analyze feedback from the internal auditor to ensure that the implemented changes are practical and effective.</a:t>
            </a:r>
            <a:endParaRPr b="0" i="0" sz="1200" u="none" cap="none" strike="noStrike">
              <a:solidFill>
                <a:srgbClr val="000000"/>
              </a:solidFill>
              <a:latin typeface="Calibri"/>
              <a:ea typeface="Calibri"/>
              <a:cs typeface="Calibri"/>
              <a:sym typeface="Calibri"/>
            </a:endParaRPr>
          </a:p>
        </p:txBody>
      </p:sp>
      <p:sp>
        <p:nvSpPr>
          <p:cNvPr id="1271" name="Google Shape;1271;p146"/>
          <p:cNvSpPr/>
          <p:nvPr/>
        </p:nvSpPr>
        <p:spPr>
          <a:xfrm>
            <a:off x="3720419" y="2756619"/>
            <a:ext cx="1494263" cy="535258"/>
          </a:xfrm>
          <a:prstGeom prst="foldedCorner">
            <a:avLst>
              <a:gd fmla="val 16667" name="adj"/>
            </a:avLst>
          </a:prstGeom>
          <a:solidFill>
            <a:srgbClr val="00DE64"/>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ACT</a:t>
            </a:r>
            <a:endParaRPr/>
          </a:p>
        </p:txBody>
      </p:sp>
      <p:sp>
        <p:nvSpPr>
          <p:cNvPr id="1272" name="Google Shape;1272;p146"/>
          <p:cNvSpPr txBox="1"/>
          <p:nvPr/>
        </p:nvSpPr>
        <p:spPr>
          <a:xfrm>
            <a:off x="2116780" y="3608383"/>
            <a:ext cx="4701540" cy="1106778"/>
          </a:xfrm>
          <a:prstGeom prst="rect">
            <a:avLst/>
          </a:prstGeom>
          <a:noFill/>
          <a:ln>
            <a:noFill/>
          </a:ln>
        </p:spPr>
        <p:txBody>
          <a:bodyPr anchorCtr="0" anchor="t" bIns="45700" lIns="91425" spcFirstLastPara="1" rIns="91425" wrap="square" tIns="45700">
            <a:spAutoFit/>
          </a:bodyPr>
          <a:lstStyle/>
          <a:p>
            <a:pPr indent="-285750" lvl="1" marL="742950" marR="0" rtl="0" algn="l">
              <a:lnSpc>
                <a:spcPct val="107000"/>
              </a:lnSpc>
              <a:spcBef>
                <a:spcPts val="0"/>
              </a:spcBef>
              <a:spcAft>
                <a:spcPts val="0"/>
              </a:spcAft>
              <a:buClr>
                <a:srgbClr val="000000"/>
              </a:buClr>
              <a:buSzPts val="1400"/>
              <a:buFont typeface="Arial"/>
              <a:buChar char="○"/>
            </a:pPr>
            <a:r>
              <a:rPr b="0" i="0" lang="en-GB" sz="1400" u="none" cap="none" strike="noStrike">
                <a:solidFill>
                  <a:srgbClr val="000000"/>
                </a:solidFill>
                <a:latin typeface="Calibri"/>
                <a:ea typeface="Calibri"/>
                <a:cs typeface="Calibri"/>
                <a:sym typeface="Calibri"/>
              </a:rPr>
              <a:t>Based on the reviews, make any necessary adjustments to improve.</a:t>
            </a:r>
            <a:endParaRPr b="0" i="0" sz="1200" u="none" cap="none" strike="noStrike">
              <a:solidFill>
                <a:srgbClr val="000000"/>
              </a:solidFill>
              <a:latin typeface="Calibri"/>
              <a:ea typeface="Calibri"/>
              <a:cs typeface="Calibri"/>
              <a:sym typeface="Calibri"/>
            </a:endParaRPr>
          </a:p>
          <a:p>
            <a:pPr indent="-285750" lvl="1" marL="742950" marR="0" rtl="0" algn="l">
              <a:lnSpc>
                <a:spcPct val="107000"/>
              </a:lnSpc>
              <a:spcBef>
                <a:spcPts val="800"/>
              </a:spcBef>
              <a:spcAft>
                <a:spcPts val="0"/>
              </a:spcAft>
              <a:buClr>
                <a:srgbClr val="000000"/>
              </a:buClr>
              <a:buSzPts val="1400"/>
              <a:buFont typeface="Arial"/>
              <a:buChar char="○"/>
            </a:pPr>
            <a:r>
              <a:rPr b="0" i="0" lang="en-GB" sz="1400" u="none" cap="none" strike="noStrike">
                <a:solidFill>
                  <a:srgbClr val="000000"/>
                </a:solidFill>
                <a:latin typeface="Calibri"/>
                <a:ea typeface="Calibri"/>
                <a:cs typeface="Calibri"/>
                <a:sym typeface="Calibri"/>
              </a:rPr>
              <a:t>Document lessons learned and continue to refine the processes as necessary.</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47"/>
          <p:cNvSpPr txBox="1"/>
          <p:nvPr/>
        </p:nvSpPr>
        <p:spPr>
          <a:xfrm>
            <a:off x="1992351" y="2263973"/>
            <a:ext cx="5159297" cy="369332"/>
          </a:xfrm>
          <a:prstGeom prst="rect">
            <a:avLst/>
          </a:prstGeom>
          <a:solidFill>
            <a:srgbClr val="00DE6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                                    THANKING YOU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73"/>
          <p:cNvSpPr/>
          <p:nvPr/>
        </p:nvSpPr>
        <p:spPr>
          <a:xfrm>
            <a:off x="0" y="0"/>
            <a:ext cx="9144000" cy="2571900"/>
          </a:xfrm>
          <a:prstGeom prst="rect">
            <a:avLst/>
          </a:prstGeom>
          <a:solidFill>
            <a:srgbClr val="06C167"/>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346" name="Google Shape;346;p73"/>
          <p:cNvSpPr txBox="1"/>
          <p:nvPr/>
        </p:nvSpPr>
        <p:spPr>
          <a:xfrm>
            <a:off x="445350" y="1821675"/>
            <a:ext cx="8253300" cy="15855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b="1" lang="en-GB" sz="5000">
                <a:solidFill>
                  <a:schemeClr val="lt1"/>
                </a:solidFill>
                <a:latin typeface="Poppins"/>
                <a:ea typeface="Poppins"/>
                <a:cs typeface="Poppins"/>
                <a:sym typeface="Poppins"/>
              </a:rPr>
              <a:t>Foodie’s ISMS</a:t>
            </a:r>
            <a:r>
              <a:rPr b="1" lang="en-GB" sz="5000">
                <a:solidFill>
                  <a:srgbClr val="262626"/>
                </a:solidFill>
                <a:latin typeface="Poppins"/>
                <a:ea typeface="Poppins"/>
                <a:cs typeface="Poppins"/>
                <a:sym typeface="Poppins"/>
              </a:rPr>
              <a:t> </a:t>
            </a:r>
            <a:endParaRPr b="1" sz="5000">
              <a:solidFill>
                <a:srgbClr val="262626"/>
              </a:solidFill>
              <a:latin typeface="Poppins"/>
              <a:ea typeface="Poppins"/>
              <a:cs typeface="Poppins"/>
              <a:sym typeface="Poppins"/>
            </a:endParaRPr>
          </a:p>
          <a:p>
            <a:pPr indent="0" lvl="0" marL="0" marR="0" rtl="0" algn="ctr">
              <a:spcBef>
                <a:spcPts val="0"/>
              </a:spcBef>
              <a:spcAft>
                <a:spcPts val="0"/>
              </a:spcAft>
              <a:buClr>
                <a:srgbClr val="000000"/>
              </a:buClr>
              <a:buFont typeface="Arial"/>
              <a:buNone/>
            </a:pPr>
            <a:r>
              <a:rPr b="1" lang="en-GB" sz="5000">
                <a:solidFill>
                  <a:srgbClr val="262626"/>
                </a:solidFill>
                <a:latin typeface="Poppins"/>
                <a:ea typeface="Poppins"/>
                <a:cs typeface="Poppins"/>
                <a:sym typeface="Poppins"/>
              </a:rPr>
              <a:t>Implementation Plan</a:t>
            </a:r>
            <a:endParaRPr b="1" i="0" sz="5000" u="none" cap="none" strike="noStrike">
              <a:solidFill>
                <a:srgbClr val="0892FD"/>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